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handoutMasterIdLst>
    <p:handoutMasterId r:id="rId24"/>
  </p:handoutMasterIdLst>
  <p:sldIdLst>
    <p:sldId id="608" r:id="rId2"/>
    <p:sldId id="662" r:id="rId3"/>
    <p:sldId id="656" r:id="rId4"/>
    <p:sldId id="664" r:id="rId5"/>
    <p:sldId id="668" r:id="rId6"/>
    <p:sldId id="256" r:id="rId7"/>
    <p:sldId id="263" r:id="rId8"/>
    <p:sldId id="647" r:id="rId9"/>
    <p:sldId id="670" r:id="rId10"/>
    <p:sldId id="663" r:id="rId11"/>
    <p:sldId id="671" r:id="rId12"/>
    <p:sldId id="665" r:id="rId13"/>
    <p:sldId id="672" r:id="rId14"/>
    <p:sldId id="673" r:id="rId15"/>
    <p:sldId id="660" r:id="rId16"/>
    <p:sldId id="674" r:id="rId17"/>
    <p:sldId id="675" r:id="rId18"/>
    <p:sldId id="676" r:id="rId19"/>
    <p:sldId id="351" r:id="rId20"/>
    <p:sldId id="463" r:id="rId21"/>
    <p:sldId id="669" r:id="rId22"/>
  </p:sldIdLst>
  <p:sldSz cx="12192000" cy="6858000"/>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5A00"/>
    <a:srgbClr val="BC8F00"/>
    <a:srgbClr val="00B050"/>
    <a:srgbClr val="E1E1E1"/>
    <a:srgbClr val="9CBD8D"/>
    <a:srgbClr val="D5E3CF"/>
    <a:srgbClr val="8C1E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99" autoAdjust="0"/>
    <p:restoredTop sz="91441" autoAdjust="0"/>
  </p:normalViewPr>
  <p:slideViewPr>
    <p:cSldViewPr snapToGrid="0">
      <p:cViewPr varScale="1">
        <p:scale>
          <a:sx n="71" d="100"/>
          <a:sy n="71" d="100"/>
        </p:scale>
        <p:origin x="108" y="303"/>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CCB4A6C1-B0A7-4C65-9777-F5B3323CF083}" type="datetimeFigureOut">
              <a:rPr lang="en-AU" smtClean="0"/>
              <a:t>8/12/2020</a:t>
            </a:fld>
            <a:endParaRPr lang="en-AU"/>
          </a:p>
        </p:txBody>
      </p:sp>
      <p:sp>
        <p:nvSpPr>
          <p:cNvPr id="4" name="Footer Placeholder 3"/>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49688" y="9429750"/>
            <a:ext cx="2946400" cy="496888"/>
          </a:xfrm>
          <a:prstGeom prst="rect">
            <a:avLst/>
          </a:prstGeom>
        </p:spPr>
        <p:txBody>
          <a:bodyPr vert="horz" lIns="91440" tIns="45720" rIns="91440" bIns="45720" rtlCol="0" anchor="b"/>
          <a:lstStyle>
            <a:lvl1pPr algn="r">
              <a:defRPr sz="1200"/>
            </a:lvl1pPr>
          </a:lstStyle>
          <a:p>
            <a:fld id="{6D6A51B3-9319-42D0-A550-90C1F3CDF38D}" type="slidenum">
              <a:rPr lang="en-AU" smtClean="0"/>
              <a:t>‹#›</a:t>
            </a:fld>
            <a:endParaRPr lang="en-AU"/>
          </a:p>
        </p:txBody>
      </p:sp>
    </p:spTree>
    <p:extLst>
      <p:ext uri="{BB962C8B-B14F-4D97-AF65-F5344CB8AC3E}">
        <p14:creationId xmlns:p14="http://schemas.microsoft.com/office/powerpoint/2010/main" val="29874691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C095A372-E219-4A47-9B57-DAB16DC91C8E}" type="datetimeFigureOut">
              <a:rPr lang="en-AU" smtClean="0"/>
              <a:t>8/12/2020</a:t>
            </a:fld>
            <a:endParaRPr lang="en-AU" dirty="0"/>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8929ABA3-72B8-441F-AA9B-D3737D2CB9D9}" type="slidenum">
              <a:rPr lang="en-AU" smtClean="0"/>
              <a:t>‹#›</a:t>
            </a:fld>
            <a:endParaRPr lang="en-AU" dirty="0"/>
          </a:p>
        </p:txBody>
      </p:sp>
    </p:spTree>
    <p:extLst>
      <p:ext uri="{BB962C8B-B14F-4D97-AF65-F5344CB8AC3E}">
        <p14:creationId xmlns:p14="http://schemas.microsoft.com/office/powerpoint/2010/main" val="26528653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1</a:t>
            </a:fld>
            <a:endParaRPr lang="en-AU"/>
          </a:p>
        </p:txBody>
      </p:sp>
    </p:spTree>
    <p:extLst>
      <p:ext uri="{BB962C8B-B14F-4D97-AF65-F5344CB8AC3E}">
        <p14:creationId xmlns:p14="http://schemas.microsoft.com/office/powerpoint/2010/main" val="621846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11</a:t>
            </a:fld>
            <a:endParaRPr lang="en-AU" dirty="0"/>
          </a:p>
        </p:txBody>
      </p:sp>
    </p:spTree>
    <p:extLst>
      <p:ext uri="{BB962C8B-B14F-4D97-AF65-F5344CB8AC3E}">
        <p14:creationId xmlns:p14="http://schemas.microsoft.com/office/powerpoint/2010/main" val="31225993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12</a:t>
            </a:fld>
            <a:endParaRPr lang="en-AU" dirty="0"/>
          </a:p>
        </p:txBody>
      </p:sp>
    </p:spTree>
    <p:extLst>
      <p:ext uri="{BB962C8B-B14F-4D97-AF65-F5344CB8AC3E}">
        <p14:creationId xmlns:p14="http://schemas.microsoft.com/office/powerpoint/2010/main" val="787562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13</a:t>
            </a:fld>
            <a:endParaRPr lang="en-AU" dirty="0"/>
          </a:p>
        </p:txBody>
      </p:sp>
    </p:spTree>
    <p:extLst>
      <p:ext uri="{BB962C8B-B14F-4D97-AF65-F5344CB8AC3E}">
        <p14:creationId xmlns:p14="http://schemas.microsoft.com/office/powerpoint/2010/main" val="4690059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15</a:t>
            </a:fld>
            <a:endParaRPr lang="en-AU"/>
          </a:p>
        </p:txBody>
      </p:sp>
    </p:spTree>
    <p:extLst>
      <p:ext uri="{BB962C8B-B14F-4D97-AF65-F5344CB8AC3E}">
        <p14:creationId xmlns:p14="http://schemas.microsoft.com/office/powerpoint/2010/main" val="378046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16</a:t>
            </a:fld>
            <a:endParaRPr lang="en-AU"/>
          </a:p>
        </p:txBody>
      </p:sp>
    </p:spTree>
    <p:extLst>
      <p:ext uri="{BB962C8B-B14F-4D97-AF65-F5344CB8AC3E}">
        <p14:creationId xmlns:p14="http://schemas.microsoft.com/office/powerpoint/2010/main" val="1419242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17</a:t>
            </a:fld>
            <a:endParaRPr lang="en-AU"/>
          </a:p>
        </p:txBody>
      </p:sp>
    </p:spTree>
    <p:extLst>
      <p:ext uri="{BB962C8B-B14F-4D97-AF65-F5344CB8AC3E}">
        <p14:creationId xmlns:p14="http://schemas.microsoft.com/office/powerpoint/2010/main" val="16503362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18</a:t>
            </a:fld>
            <a:endParaRPr lang="en-AU"/>
          </a:p>
        </p:txBody>
      </p:sp>
    </p:spTree>
    <p:extLst>
      <p:ext uri="{BB962C8B-B14F-4D97-AF65-F5344CB8AC3E}">
        <p14:creationId xmlns:p14="http://schemas.microsoft.com/office/powerpoint/2010/main" val="25363968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21</a:t>
            </a:fld>
            <a:endParaRPr lang="en-AU"/>
          </a:p>
        </p:txBody>
      </p:sp>
    </p:spTree>
    <p:extLst>
      <p:ext uri="{BB962C8B-B14F-4D97-AF65-F5344CB8AC3E}">
        <p14:creationId xmlns:p14="http://schemas.microsoft.com/office/powerpoint/2010/main" val="2860978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2</a:t>
            </a:fld>
            <a:endParaRPr lang="en-AU"/>
          </a:p>
        </p:txBody>
      </p:sp>
    </p:spTree>
    <p:extLst>
      <p:ext uri="{BB962C8B-B14F-4D97-AF65-F5344CB8AC3E}">
        <p14:creationId xmlns:p14="http://schemas.microsoft.com/office/powerpoint/2010/main" val="1005807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3</a:t>
            </a:fld>
            <a:endParaRPr lang="en-AU" dirty="0"/>
          </a:p>
        </p:txBody>
      </p:sp>
    </p:spTree>
    <p:extLst>
      <p:ext uri="{BB962C8B-B14F-4D97-AF65-F5344CB8AC3E}">
        <p14:creationId xmlns:p14="http://schemas.microsoft.com/office/powerpoint/2010/main" val="2768074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4</a:t>
            </a:fld>
            <a:endParaRPr lang="en-AU" dirty="0"/>
          </a:p>
        </p:txBody>
      </p:sp>
    </p:spTree>
    <p:extLst>
      <p:ext uri="{BB962C8B-B14F-4D97-AF65-F5344CB8AC3E}">
        <p14:creationId xmlns:p14="http://schemas.microsoft.com/office/powerpoint/2010/main" val="1112956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5</a:t>
            </a:fld>
            <a:endParaRPr lang="en-AU" dirty="0"/>
          </a:p>
        </p:txBody>
      </p:sp>
    </p:spTree>
    <p:extLst>
      <p:ext uri="{BB962C8B-B14F-4D97-AF65-F5344CB8AC3E}">
        <p14:creationId xmlns:p14="http://schemas.microsoft.com/office/powerpoint/2010/main" val="1610264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7</a:t>
            </a:fld>
            <a:endParaRPr lang="en-AU" dirty="0"/>
          </a:p>
        </p:txBody>
      </p:sp>
    </p:spTree>
    <p:extLst>
      <p:ext uri="{BB962C8B-B14F-4D97-AF65-F5344CB8AC3E}">
        <p14:creationId xmlns:p14="http://schemas.microsoft.com/office/powerpoint/2010/main" val="1159509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8</a:t>
            </a:fld>
            <a:endParaRPr lang="en-AU" dirty="0"/>
          </a:p>
        </p:txBody>
      </p:sp>
    </p:spTree>
    <p:extLst>
      <p:ext uri="{BB962C8B-B14F-4D97-AF65-F5344CB8AC3E}">
        <p14:creationId xmlns:p14="http://schemas.microsoft.com/office/powerpoint/2010/main" val="2364687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9</a:t>
            </a:fld>
            <a:endParaRPr lang="en-AU" dirty="0"/>
          </a:p>
        </p:txBody>
      </p:sp>
    </p:spTree>
    <p:extLst>
      <p:ext uri="{BB962C8B-B14F-4D97-AF65-F5344CB8AC3E}">
        <p14:creationId xmlns:p14="http://schemas.microsoft.com/office/powerpoint/2010/main" val="2455564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10</a:t>
            </a:fld>
            <a:endParaRPr lang="en-AU" dirty="0"/>
          </a:p>
        </p:txBody>
      </p:sp>
    </p:spTree>
    <p:extLst>
      <p:ext uri="{BB962C8B-B14F-4D97-AF65-F5344CB8AC3E}">
        <p14:creationId xmlns:p14="http://schemas.microsoft.com/office/powerpoint/2010/main" val="2225810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E6F726FA-289A-47A4-9DB2-36250D803CC9}" type="datetimeFigureOut">
              <a:rPr lang="en-AU" smtClean="0"/>
              <a:t>8/12/2020</a:t>
            </a:fld>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AF26B6D5-E49B-468D-A565-A6E4E9BB073F}" type="slidenum">
              <a:rPr lang="en-AU" smtClean="0"/>
              <a:t>‹#›</a:t>
            </a:fld>
            <a:endParaRPr lang="en-AU" dirty="0"/>
          </a:p>
        </p:txBody>
      </p:sp>
    </p:spTree>
    <p:extLst>
      <p:ext uri="{BB962C8B-B14F-4D97-AF65-F5344CB8AC3E}">
        <p14:creationId xmlns:p14="http://schemas.microsoft.com/office/powerpoint/2010/main" val="1338628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E6F726FA-289A-47A4-9DB2-36250D803CC9}" type="datetimeFigureOut">
              <a:rPr lang="en-AU" smtClean="0"/>
              <a:t>8/12/2020</a:t>
            </a:fld>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AF26B6D5-E49B-468D-A565-A6E4E9BB073F}" type="slidenum">
              <a:rPr lang="en-AU" smtClean="0"/>
              <a:t>‹#›</a:t>
            </a:fld>
            <a:endParaRPr lang="en-AU" dirty="0"/>
          </a:p>
        </p:txBody>
      </p:sp>
    </p:spTree>
    <p:extLst>
      <p:ext uri="{BB962C8B-B14F-4D97-AF65-F5344CB8AC3E}">
        <p14:creationId xmlns:p14="http://schemas.microsoft.com/office/powerpoint/2010/main" val="4196333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E6F726FA-289A-47A4-9DB2-36250D803CC9}" type="datetimeFigureOut">
              <a:rPr lang="en-AU" smtClean="0"/>
              <a:t>8/12/2020</a:t>
            </a:fld>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AF26B6D5-E49B-468D-A565-A6E4E9BB073F}" type="slidenum">
              <a:rPr lang="en-AU" smtClean="0"/>
              <a:t>‹#›</a:t>
            </a:fld>
            <a:endParaRPr lang="en-AU" dirty="0"/>
          </a:p>
        </p:txBody>
      </p:sp>
    </p:spTree>
    <p:extLst>
      <p:ext uri="{BB962C8B-B14F-4D97-AF65-F5344CB8AC3E}">
        <p14:creationId xmlns:p14="http://schemas.microsoft.com/office/powerpoint/2010/main" val="108301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E6F726FA-289A-47A4-9DB2-36250D803CC9}" type="datetimeFigureOut">
              <a:rPr lang="en-AU" smtClean="0"/>
              <a:t>8/12/2020</a:t>
            </a:fld>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AF26B6D5-E49B-468D-A565-A6E4E9BB073F}" type="slidenum">
              <a:rPr lang="en-AU" smtClean="0"/>
              <a:t>‹#›</a:t>
            </a:fld>
            <a:endParaRPr lang="en-AU" dirty="0"/>
          </a:p>
        </p:txBody>
      </p:sp>
    </p:spTree>
    <p:extLst>
      <p:ext uri="{BB962C8B-B14F-4D97-AF65-F5344CB8AC3E}">
        <p14:creationId xmlns:p14="http://schemas.microsoft.com/office/powerpoint/2010/main" val="790746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F726FA-289A-47A4-9DB2-36250D803CC9}" type="datetimeFigureOut">
              <a:rPr lang="en-AU" smtClean="0"/>
              <a:t>8/12/2020</a:t>
            </a:fld>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AF26B6D5-E49B-468D-A565-A6E4E9BB073F}" type="slidenum">
              <a:rPr lang="en-AU" smtClean="0"/>
              <a:t>‹#›</a:t>
            </a:fld>
            <a:endParaRPr lang="en-AU" dirty="0"/>
          </a:p>
        </p:txBody>
      </p:sp>
    </p:spTree>
    <p:extLst>
      <p:ext uri="{BB962C8B-B14F-4D97-AF65-F5344CB8AC3E}">
        <p14:creationId xmlns:p14="http://schemas.microsoft.com/office/powerpoint/2010/main" val="3721631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E6F726FA-289A-47A4-9DB2-36250D803CC9}" type="datetimeFigureOut">
              <a:rPr lang="en-AU" smtClean="0"/>
              <a:t>8/12/2020</a:t>
            </a:fld>
            <a:endParaRPr lang="en-AU" dirty="0"/>
          </a:p>
        </p:txBody>
      </p:sp>
      <p:sp>
        <p:nvSpPr>
          <p:cNvPr id="6" name="Footer Placeholder 5"/>
          <p:cNvSpPr>
            <a:spLocks noGrp="1"/>
          </p:cNvSpPr>
          <p:nvPr>
            <p:ph type="ftr" sz="quarter" idx="11"/>
          </p:nvPr>
        </p:nvSpPr>
        <p:spPr/>
        <p:txBody>
          <a:bodyPr/>
          <a:lstStyle/>
          <a:p>
            <a:endParaRPr lang="en-AU" dirty="0"/>
          </a:p>
        </p:txBody>
      </p:sp>
      <p:sp>
        <p:nvSpPr>
          <p:cNvPr id="7" name="Slide Number Placeholder 6"/>
          <p:cNvSpPr>
            <a:spLocks noGrp="1"/>
          </p:cNvSpPr>
          <p:nvPr>
            <p:ph type="sldNum" sz="quarter" idx="12"/>
          </p:nvPr>
        </p:nvSpPr>
        <p:spPr/>
        <p:txBody>
          <a:bodyPr/>
          <a:lstStyle/>
          <a:p>
            <a:fld id="{AF26B6D5-E49B-468D-A565-A6E4E9BB073F}" type="slidenum">
              <a:rPr lang="en-AU" smtClean="0"/>
              <a:t>‹#›</a:t>
            </a:fld>
            <a:endParaRPr lang="en-AU" dirty="0"/>
          </a:p>
        </p:txBody>
      </p:sp>
    </p:spTree>
    <p:extLst>
      <p:ext uri="{BB962C8B-B14F-4D97-AF65-F5344CB8AC3E}">
        <p14:creationId xmlns:p14="http://schemas.microsoft.com/office/powerpoint/2010/main" val="3944287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E6F726FA-289A-47A4-9DB2-36250D803CC9}" type="datetimeFigureOut">
              <a:rPr lang="en-AU" smtClean="0"/>
              <a:t>8/12/2020</a:t>
            </a:fld>
            <a:endParaRPr lang="en-AU" dirty="0"/>
          </a:p>
        </p:txBody>
      </p:sp>
      <p:sp>
        <p:nvSpPr>
          <p:cNvPr id="8" name="Footer Placeholder 7"/>
          <p:cNvSpPr>
            <a:spLocks noGrp="1"/>
          </p:cNvSpPr>
          <p:nvPr>
            <p:ph type="ftr" sz="quarter" idx="11"/>
          </p:nvPr>
        </p:nvSpPr>
        <p:spPr/>
        <p:txBody>
          <a:bodyPr/>
          <a:lstStyle/>
          <a:p>
            <a:endParaRPr lang="en-AU" dirty="0"/>
          </a:p>
        </p:txBody>
      </p:sp>
      <p:sp>
        <p:nvSpPr>
          <p:cNvPr id="9" name="Slide Number Placeholder 8"/>
          <p:cNvSpPr>
            <a:spLocks noGrp="1"/>
          </p:cNvSpPr>
          <p:nvPr>
            <p:ph type="sldNum" sz="quarter" idx="12"/>
          </p:nvPr>
        </p:nvSpPr>
        <p:spPr/>
        <p:txBody>
          <a:bodyPr/>
          <a:lstStyle/>
          <a:p>
            <a:fld id="{AF26B6D5-E49B-468D-A565-A6E4E9BB073F}" type="slidenum">
              <a:rPr lang="en-AU" smtClean="0"/>
              <a:t>‹#›</a:t>
            </a:fld>
            <a:endParaRPr lang="en-AU" dirty="0"/>
          </a:p>
        </p:txBody>
      </p:sp>
    </p:spTree>
    <p:extLst>
      <p:ext uri="{BB962C8B-B14F-4D97-AF65-F5344CB8AC3E}">
        <p14:creationId xmlns:p14="http://schemas.microsoft.com/office/powerpoint/2010/main" val="4014533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E6F726FA-289A-47A4-9DB2-36250D803CC9}" type="datetimeFigureOut">
              <a:rPr lang="en-AU" smtClean="0"/>
              <a:t>8/12/2020</a:t>
            </a:fld>
            <a:endParaRPr lang="en-AU" dirty="0"/>
          </a:p>
        </p:txBody>
      </p:sp>
      <p:sp>
        <p:nvSpPr>
          <p:cNvPr id="4" name="Footer Placeholder 3"/>
          <p:cNvSpPr>
            <a:spLocks noGrp="1"/>
          </p:cNvSpPr>
          <p:nvPr>
            <p:ph type="ftr" sz="quarter" idx="11"/>
          </p:nvPr>
        </p:nvSpPr>
        <p:spPr/>
        <p:txBody>
          <a:bodyPr/>
          <a:lstStyle/>
          <a:p>
            <a:endParaRPr lang="en-AU" dirty="0"/>
          </a:p>
        </p:txBody>
      </p:sp>
      <p:sp>
        <p:nvSpPr>
          <p:cNvPr id="5" name="Slide Number Placeholder 4"/>
          <p:cNvSpPr>
            <a:spLocks noGrp="1"/>
          </p:cNvSpPr>
          <p:nvPr>
            <p:ph type="sldNum" sz="quarter" idx="12"/>
          </p:nvPr>
        </p:nvSpPr>
        <p:spPr/>
        <p:txBody>
          <a:bodyPr/>
          <a:lstStyle/>
          <a:p>
            <a:fld id="{AF26B6D5-E49B-468D-A565-A6E4E9BB073F}" type="slidenum">
              <a:rPr lang="en-AU" smtClean="0"/>
              <a:t>‹#›</a:t>
            </a:fld>
            <a:endParaRPr lang="en-AU" dirty="0"/>
          </a:p>
        </p:txBody>
      </p:sp>
    </p:spTree>
    <p:extLst>
      <p:ext uri="{BB962C8B-B14F-4D97-AF65-F5344CB8AC3E}">
        <p14:creationId xmlns:p14="http://schemas.microsoft.com/office/powerpoint/2010/main" val="3531284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F726FA-289A-47A4-9DB2-36250D803CC9}" type="datetimeFigureOut">
              <a:rPr lang="en-AU" smtClean="0"/>
              <a:t>8/12/2020</a:t>
            </a:fld>
            <a:endParaRPr lang="en-AU" dirty="0"/>
          </a:p>
        </p:txBody>
      </p:sp>
      <p:sp>
        <p:nvSpPr>
          <p:cNvPr id="3" name="Footer Placeholder 2"/>
          <p:cNvSpPr>
            <a:spLocks noGrp="1"/>
          </p:cNvSpPr>
          <p:nvPr>
            <p:ph type="ftr" sz="quarter" idx="11"/>
          </p:nvPr>
        </p:nvSpPr>
        <p:spPr/>
        <p:txBody>
          <a:bodyPr/>
          <a:lstStyle/>
          <a:p>
            <a:endParaRPr lang="en-AU" dirty="0"/>
          </a:p>
        </p:txBody>
      </p:sp>
      <p:sp>
        <p:nvSpPr>
          <p:cNvPr id="4" name="Slide Number Placeholder 3"/>
          <p:cNvSpPr>
            <a:spLocks noGrp="1"/>
          </p:cNvSpPr>
          <p:nvPr>
            <p:ph type="sldNum" sz="quarter" idx="12"/>
          </p:nvPr>
        </p:nvSpPr>
        <p:spPr/>
        <p:txBody>
          <a:bodyPr/>
          <a:lstStyle/>
          <a:p>
            <a:fld id="{AF26B6D5-E49B-468D-A565-A6E4E9BB073F}" type="slidenum">
              <a:rPr lang="en-AU" smtClean="0"/>
              <a:t>‹#›</a:t>
            </a:fld>
            <a:endParaRPr lang="en-AU" dirty="0"/>
          </a:p>
        </p:txBody>
      </p:sp>
    </p:spTree>
    <p:extLst>
      <p:ext uri="{BB962C8B-B14F-4D97-AF65-F5344CB8AC3E}">
        <p14:creationId xmlns:p14="http://schemas.microsoft.com/office/powerpoint/2010/main" val="4253238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F726FA-289A-47A4-9DB2-36250D803CC9}" type="datetimeFigureOut">
              <a:rPr lang="en-AU" smtClean="0"/>
              <a:t>8/12/2020</a:t>
            </a:fld>
            <a:endParaRPr lang="en-AU" dirty="0"/>
          </a:p>
        </p:txBody>
      </p:sp>
      <p:sp>
        <p:nvSpPr>
          <p:cNvPr id="6" name="Footer Placeholder 5"/>
          <p:cNvSpPr>
            <a:spLocks noGrp="1"/>
          </p:cNvSpPr>
          <p:nvPr>
            <p:ph type="ftr" sz="quarter" idx="11"/>
          </p:nvPr>
        </p:nvSpPr>
        <p:spPr/>
        <p:txBody>
          <a:bodyPr/>
          <a:lstStyle/>
          <a:p>
            <a:endParaRPr lang="en-AU" dirty="0"/>
          </a:p>
        </p:txBody>
      </p:sp>
      <p:sp>
        <p:nvSpPr>
          <p:cNvPr id="7" name="Slide Number Placeholder 6"/>
          <p:cNvSpPr>
            <a:spLocks noGrp="1"/>
          </p:cNvSpPr>
          <p:nvPr>
            <p:ph type="sldNum" sz="quarter" idx="12"/>
          </p:nvPr>
        </p:nvSpPr>
        <p:spPr/>
        <p:txBody>
          <a:bodyPr/>
          <a:lstStyle/>
          <a:p>
            <a:fld id="{AF26B6D5-E49B-468D-A565-A6E4E9BB073F}" type="slidenum">
              <a:rPr lang="en-AU" smtClean="0"/>
              <a:t>‹#›</a:t>
            </a:fld>
            <a:endParaRPr lang="en-AU" dirty="0"/>
          </a:p>
        </p:txBody>
      </p:sp>
    </p:spTree>
    <p:extLst>
      <p:ext uri="{BB962C8B-B14F-4D97-AF65-F5344CB8AC3E}">
        <p14:creationId xmlns:p14="http://schemas.microsoft.com/office/powerpoint/2010/main" val="275168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F726FA-289A-47A4-9DB2-36250D803CC9}" type="datetimeFigureOut">
              <a:rPr lang="en-AU" smtClean="0"/>
              <a:t>8/12/2020</a:t>
            </a:fld>
            <a:endParaRPr lang="en-AU" dirty="0"/>
          </a:p>
        </p:txBody>
      </p:sp>
      <p:sp>
        <p:nvSpPr>
          <p:cNvPr id="6" name="Footer Placeholder 5"/>
          <p:cNvSpPr>
            <a:spLocks noGrp="1"/>
          </p:cNvSpPr>
          <p:nvPr>
            <p:ph type="ftr" sz="quarter" idx="11"/>
          </p:nvPr>
        </p:nvSpPr>
        <p:spPr/>
        <p:txBody>
          <a:bodyPr/>
          <a:lstStyle/>
          <a:p>
            <a:endParaRPr lang="en-AU" dirty="0"/>
          </a:p>
        </p:txBody>
      </p:sp>
      <p:sp>
        <p:nvSpPr>
          <p:cNvPr id="7" name="Slide Number Placeholder 6"/>
          <p:cNvSpPr>
            <a:spLocks noGrp="1"/>
          </p:cNvSpPr>
          <p:nvPr>
            <p:ph type="sldNum" sz="quarter" idx="12"/>
          </p:nvPr>
        </p:nvSpPr>
        <p:spPr/>
        <p:txBody>
          <a:bodyPr/>
          <a:lstStyle/>
          <a:p>
            <a:fld id="{AF26B6D5-E49B-468D-A565-A6E4E9BB073F}" type="slidenum">
              <a:rPr lang="en-AU" smtClean="0"/>
              <a:t>‹#›</a:t>
            </a:fld>
            <a:endParaRPr lang="en-AU" dirty="0"/>
          </a:p>
        </p:txBody>
      </p:sp>
    </p:spTree>
    <p:extLst>
      <p:ext uri="{BB962C8B-B14F-4D97-AF65-F5344CB8AC3E}">
        <p14:creationId xmlns:p14="http://schemas.microsoft.com/office/powerpoint/2010/main" val="27344683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F726FA-289A-47A4-9DB2-36250D803CC9}" type="datetimeFigureOut">
              <a:rPr lang="en-AU" smtClean="0"/>
              <a:t>8/12/2020</a:t>
            </a:fld>
            <a:endParaRPr lang="en-AU"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26B6D5-E49B-468D-A565-A6E4E9BB073F}" type="slidenum">
              <a:rPr lang="en-AU" smtClean="0"/>
              <a:t>‹#›</a:t>
            </a:fld>
            <a:endParaRPr lang="en-AU" dirty="0"/>
          </a:p>
        </p:txBody>
      </p:sp>
    </p:spTree>
    <p:extLst>
      <p:ext uri="{BB962C8B-B14F-4D97-AF65-F5344CB8AC3E}">
        <p14:creationId xmlns:p14="http://schemas.microsoft.com/office/powerpoint/2010/main" val="4206294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2429041"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Daily Review</a:t>
            </a:r>
          </a:p>
        </p:txBody>
      </p:sp>
      <p:sp>
        <p:nvSpPr>
          <p:cNvPr id="10" name="Title 1"/>
          <p:cNvSpPr txBox="1">
            <a:spLocks/>
          </p:cNvSpPr>
          <p:nvPr/>
        </p:nvSpPr>
        <p:spPr>
          <a:xfrm>
            <a:off x="0" y="2384863"/>
            <a:ext cx="8202920" cy="54940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1200"/>
              </a:spcAft>
            </a:pPr>
            <a:r>
              <a:rPr lang="en-AU" sz="2800" dirty="0">
                <a:latin typeface="+mn-lt"/>
                <a:sym typeface="Wingdings" panose="05000000000000000000" pitchFamily="2" charset="2"/>
              </a:rPr>
              <a:t>What fraction of Iodine-131 remains after 32 days?</a:t>
            </a:r>
          </a:p>
        </p:txBody>
      </p:sp>
      <p:graphicFrame>
        <p:nvGraphicFramePr>
          <p:cNvPr id="13" name="Table 12"/>
          <p:cNvGraphicFramePr>
            <a:graphicFrameLocks noGrp="1"/>
          </p:cNvGraphicFramePr>
          <p:nvPr>
            <p:extLst>
              <p:ext uri="{D42A27DB-BD31-4B8C-83A1-F6EECF244321}">
                <p14:modId xmlns:p14="http://schemas.microsoft.com/office/powerpoint/2010/main" val="3946952006"/>
              </p:ext>
            </p:extLst>
          </p:nvPr>
        </p:nvGraphicFramePr>
        <p:xfrm>
          <a:off x="1242" y="830358"/>
          <a:ext cx="8296597" cy="1455404"/>
        </p:xfrm>
        <a:graphic>
          <a:graphicData uri="http://schemas.openxmlformats.org/drawingml/2006/table">
            <a:tbl>
              <a:tblPr firstRow="1" bandRow="1">
                <a:tableStyleId>{00A15C55-8517-42AA-B614-E9B94910E393}</a:tableStyleId>
              </a:tblPr>
              <a:tblGrid>
                <a:gridCol w="8296597">
                  <a:extLst>
                    <a:ext uri="{9D8B030D-6E8A-4147-A177-3AD203B41FA5}">
                      <a16:colId xmlns:a16="http://schemas.microsoft.com/office/drawing/2014/main" val="20000"/>
                    </a:ext>
                  </a:extLst>
                </a:gridCol>
              </a:tblGrid>
              <a:tr h="402942">
                <a:tc>
                  <a:txBody>
                    <a:bodyPr/>
                    <a:lstStyle/>
                    <a:p>
                      <a:r>
                        <a:rPr lang="en-AU" sz="2000" dirty="0"/>
                        <a:t>Interpreting Half-Life Graphs</a:t>
                      </a:r>
                    </a:p>
                  </a:txBody>
                  <a:tcPr/>
                </a:tc>
                <a:extLst>
                  <a:ext uri="{0D108BD9-81ED-4DB2-BD59-A6C34878D82A}">
                    <a16:rowId xmlns:a16="http://schemas.microsoft.com/office/drawing/2014/main" val="10000"/>
                  </a:ext>
                </a:extLst>
              </a:tr>
              <a:tr h="1052462">
                <a:tc>
                  <a:txBody>
                    <a:bodyPr/>
                    <a:lstStyle/>
                    <a:p>
                      <a:pPr marL="457200" indent="-457200">
                        <a:buFont typeface="+mj-lt"/>
                        <a:buAutoNum type="arabicPeriod"/>
                      </a:pPr>
                      <a:r>
                        <a:rPr lang="en-AU" sz="2000" baseline="0" dirty="0"/>
                        <a:t>Use the graph to determine the half-life of the radioisotope.</a:t>
                      </a:r>
                    </a:p>
                    <a:p>
                      <a:pPr marL="457200" indent="-457200">
                        <a:buFont typeface="+mj-lt"/>
                        <a:buAutoNum type="arabicPeriod"/>
                      </a:pPr>
                      <a:r>
                        <a:rPr lang="en-AU" sz="2000" baseline="0" dirty="0"/>
                        <a:t>Calculate the number of half-lives that have passed.</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AU" sz="2000" b="0" baseline="0" dirty="0"/>
                        <a:t>State the percentage or fraction of radioisotopes remaining in the sample.</a:t>
                      </a:r>
                      <a:endParaRPr lang="en-AU" sz="2000" baseline="0" dirty="0"/>
                    </a:p>
                  </a:txBody>
                  <a:tcPr/>
                </a:tc>
                <a:extLst>
                  <a:ext uri="{0D108BD9-81ED-4DB2-BD59-A6C34878D82A}">
                    <a16:rowId xmlns:a16="http://schemas.microsoft.com/office/drawing/2014/main" val="10001"/>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1959498664"/>
              </p:ext>
            </p:extLst>
          </p:nvPr>
        </p:nvGraphicFramePr>
        <p:xfrm>
          <a:off x="9520981" y="2779536"/>
          <a:ext cx="2463077" cy="1005840"/>
        </p:xfrm>
        <a:graphic>
          <a:graphicData uri="http://schemas.openxmlformats.org/drawingml/2006/table">
            <a:tbl>
              <a:tblPr firstRow="1" bandRow="1">
                <a:tableStyleId>{00A15C55-8517-42AA-B614-E9B94910E393}</a:tableStyleId>
              </a:tblPr>
              <a:tblGrid>
                <a:gridCol w="2463077">
                  <a:extLst>
                    <a:ext uri="{9D8B030D-6E8A-4147-A177-3AD203B41FA5}">
                      <a16:colId xmlns:a16="http://schemas.microsoft.com/office/drawing/2014/main" val="20000"/>
                    </a:ext>
                  </a:extLst>
                </a:gridCol>
              </a:tblGrid>
              <a:tr h="353527">
                <a:tc>
                  <a:txBody>
                    <a:bodyPr/>
                    <a:lstStyle/>
                    <a:p>
                      <a:r>
                        <a:rPr lang="en-AU" dirty="0"/>
                        <a:t>CFU 1</a:t>
                      </a:r>
                    </a:p>
                  </a:txBody>
                  <a:tcPr/>
                </a:tc>
                <a:extLst>
                  <a:ext uri="{0D108BD9-81ED-4DB2-BD59-A6C34878D82A}">
                    <a16:rowId xmlns:a16="http://schemas.microsoft.com/office/drawing/2014/main" val="10000"/>
                  </a:ext>
                </a:extLst>
              </a:tr>
              <a:tr h="370840">
                <a:tc>
                  <a:txBody>
                    <a:bodyPr/>
                    <a:lstStyle/>
                    <a:p>
                      <a:r>
                        <a:rPr lang="en-AU" dirty="0"/>
                        <a:t>What is the half-life</a:t>
                      </a:r>
                      <a:r>
                        <a:rPr lang="en-AU" baseline="0" dirty="0"/>
                        <a:t> of the radioisotope?</a:t>
                      </a:r>
                      <a:endParaRPr lang="en-AU" dirty="0"/>
                    </a:p>
                  </a:txBody>
                  <a:tcPr/>
                </a:tc>
                <a:extLst>
                  <a:ext uri="{0D108BD9-81ED-4DB2-BD59-A6C34878D82A}">
                    <a16:rowId xmlns:a16="http://schemas.microsoft.com/office/drawing/2014/main" val="10001"/>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2582518365"/>
              </p:ext>
            </p:extLst>
          </p:nvPr>
        </p:nvGraphicFramePr>
        <p:xfrm>
          <a:off x="9520981" y="3922424"/>
          <a:ext cx="2463077" cy="1005840"/>
        </p:xfrm>
        <a:graphic>
          <a:graphicData uri="http://schemas.openxmlformats.org/drawingml/2006/table">
            <a:tbl>
              <a:tblPr firstRow="1" bandRow="1">
                <a:tableStyleId>{00A15C55-8517-42AA-B614-E9B94910E393}</a:tableStyleId>
              </a:tblPr>
              <a:tblGrid>
                <a:gridCol w="2463077">
                  <a:extLst>
                    <a:ext uri="{9D8B030D-6E8A-4147-A177-3AD203B41FA5}">
                      <a16:colId xmlns:a16="http://schemas.microsoft.com/office/drawing/2014/main" val="20000"/>
                    </a:ext>
                  </a:extLst>
                </a:gridCol>
              </a:tblGrid>
              <a:tr h="353527">
                <a:tc>
                  <a:txBody>
                    <a:bodyPr/>
                    <a:lstStyle/>
                    <a:p>
                      <a:r>
                        <a:rPr lang="en-AU" dirty="0"/>
                        <a:t>CFU 2</a:t>
                      </a:r>
                    </a:p>
                  </a:txBody>
                  <a:tcPr/>
                </a:tc>
                <a:extLst>
                  <a:ext uri="{0D108BD9-81ED-4DB2-BD59-A6C34878D82A}">
                    <a16:rowId xmlns:a16="http://schemas.microsoft.com/office/drawing/2014/main" val="10000"/>
                  </a:ext>
                </a:extLst>
              </a:tr>
              <a:tr h="370840">
                <a:tc>
                  <a:txBody>
                    <a:bodyPr/>
                    <a:lstStyle/>
                    <a:p>
                      <a:r>
                        <a:rPr lang="en-AU" dirty="0"/>
                        <a:t>How many half-lives</a:t>
                      </a:r>
                      <a:r>
                        <a:rPr lang="en-AU" baseline="0" dirty="0"/>
                        <a:t> have passed?</a:t>
                      </a:r>
                      <a:endParaRPr lang="en-AU" dirty="0"/>
                    </a:p>
                  </a:txBody>
                  <a:tcPr/>
                </a:tc>
                <a:extLst>
                  <a:ext uri="{0D108BD9-81ED-4DB2-BD59-A6C34878D82A}">
                    <a16:rowId xmlns:a16="http://schemas.microsoft.com/office/drawing/2014/main"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60973461"/>
              </p:ext>
            </p:extLst>
          </p:nvPr>
        </p:nvGraphicFramePr>
        <p:xfrm>
          <a:off x="9520980" y="5065312"/>
          <a:ext cx="2463077" cy="1005840"/>
        </p:xfrm>
        <a:graphic>
          <a:graphicData uri="http://schemas.openxmlformats.org/drawingml/2006/table">
            <a:tbl>
              <a:tblPr firstRow="1" bandRow="1">
                <a:tableStyleId>{00A15C55-8517-42AA-B614-E9B94910E393}</a:tableStyleId>
              </a:tblPr>
              <a:tblGrid>
                <a:gridCol w="2463077">
                  <a:extLst>
                    <a:ext uri="{9D8B030D-6E8A-4147-A177-3AD203B41FA5}">
                      <a16:colId xmlns:a16="http://schemas.microsoft.com/office/drawing/2014/main" val="20000"/>
                    </a:ext>
                  </a:extLst>
                </a:gridCol>
              </a:tblGrid>
              <a:tr h="353527">
                <a:tc>
                  <a:txBody>
                    <a:bodyPr/>
                    <a:lstStyle/>
                    <a:p>
                      <a:r>
                        <a:rPr lang="en-AU" dirty="0"/>
                        <a:t>CFU 3</a:t>
                      </a:r>
                    </a:p>
                  </a:txBody>
                  <a:tcPr/>
                </a:tc>
                <a:extLst>
                  <a:ext uri="{0D108BD9-81ED-4DB2-BD59-A6C34878D82A}">
                    <a16:rowId xmlns:a16="http://schemas.microsoft.com/office/drawing/2014/main" val="10000"/>
                  </a:ext>
                </a:extLst>
              </a:tr>
              <a:tr h="370840">
                <a:tc>
                  <a:txBody>
                    <a:bodyPr/>
                    <a:lstStyle/>
                    <a:p>
                      <a:r>
                        <a:rPr lang="en-AU" dirty="0"/>
                        <a:t>What amount of the radioisotope</a:t>
                      </a:r>
                      <a:r>
                        <a:rPr lang="en-AU" baseline="0" dirty="0"/>
                        <a:t> remains?</a:t>
                      </a:r>
                      <a:endParaRPr lang="en-AU" dirty="0"/>
                    </a:p>
                  </a:txBody>
                  <a:tcPr/>
                </a:tc>
                <a:extLst>
                  <a:ext uri="{0D108BD9-81ED-4DB2-BD59-A6C34878D82A}">
                    <a16:rowId xmlns:a16="http://schemas.microsoft.com/office/drawing/2014/main" val="10001"/>
                  </a:ext>
                </a:extLst>
              </a:tr>
            </a:tbl>
          </a:graphicData>
        </a:graphic>
      </p:graphicFrame>
      <p:pic>
        <p:nvPicPr>
          <p:cNvPr id="18" name="Picture 17"/>
          <p:cNvPicPr>
            <a:picLocks noChangeAspect="1"/>
          </p:cNvPicPr>
          <p:nvPr/>
        </p:nvPicPr>
        <p:blipFill>
          <a:blip r:embed="rId3"/>
          <a:stretch>
            <a:fillRect/>
          </a:stretch>
        </p:blipFill>
        <p:spPr>
          <a:xfrm>
            <a:off x="4318177" y="2779536"/>
            <a:ext cx="5202803" cy="3796443"/>
          </a:xfrm>
          <a:prstGeom prst="rect">
            <a:avLst/>
          </a:prstGeom>
        </p:spPr>
      </p:pic>
      <mc:AlternateContent xmlns:mc="http://schemas.openxmlformats.org/markup-compatibility/2006" xmlns:a14="http://schemas.microsoft.com/office/drawing/2010/main">
        <mc:Choice Requires="a14">
          <p:graphicFrame>
            <p:nvGraphicFramePr>
              <p:cNvPr id="19" name="Table 18"/>
              <p:cNvGraphicFramePr>
                <a:graphicFrameLocks noGrp="1"/>
              </p:cNvGraphicFramePr>
              <p:nvPr>
                <p:extLst>
                  <p:ext uri="{D42A27DB-BD31-4B8C-83A1-F6EECF244321}">
                    <p14:modId xmlns:p14="http://schemas.microsoft.com/office/powerpoint/2010/main" val="1674983094"/>
                  </p:ext>
                </p:extLst>
              </p:nvPr>
            </p:nvGraphicFramePr>
            <p:xfrm>
              <a:off x="8502554" y="148208"/>
              <a:ext cx="3481503" cy="2433320"/>
            </p:xfrm>
            <a:graphic>
              <a:graphicData uri="http://schemas.openxmlformats.org/drawingml/2006/table">
                <a:tbl>
                  <a:tblPr firstRow="1" bandRow="1">
                    <a:tableStyleId>{F5AB1C69-6EDB-4FF4-983F-18BD219EF322}</a:tableStyleId>
                  </a:tblPr>
                  <a:tblGrid>
                    <a:gridCol w="1175314">
                      <a:extLst>
                        <a:ext uri="{9D8B030D-6E8A-4147-A177-3AD203B41FA5}">
                          <a16:colId xmlns:a16="http://schemas.microsoft.com/office/drawing/2014/main" val="20000"/>
                        </a:ext>
                      </a:extLst>
                    </a:gridCol>
                    <a:gridCol w="1145688">
                      <a:extLst>
                        <a:ext uri="{9D8B030D-6E8A-4147-A177-3AD203B41FA5}">
                          <a16:colId xmlns:a16="http://schemas.microsoft.com/office/drawing/2014/main" val="20001"/>
                        </a:ext>
                      </a:extLst>
                    </a:gridCol>
                    <a:gridCol w="1160501">
                      <a:extLst>
                        <a:ext uri="{9D8B030D-6E8A-4147-A177-3AD203B41FA5}">
                          <a16:colId xmlns:a16="http://schemas.microsoft.com/office/drawing/2014/main" val="20002"/>
                        </a:ext>
                      </a:extLst>
                    </a:gridCol>
                  </a:tblGrid>
                  <a:tr h="370840">
                    <a:tc>
                      <a:txBody>
                        <a:bodyPr/>
                        <a:lstStyle/>
                        <a:p>
                          <a:pPr algn="ctr"/>
                          <a:r>
                            <a:rPr lang="en-AU" sz="1600" dirty="0"/>
                            <a:t>Number of Half-Lives</a:t>
                          </a:r>
                        </a:p>
                      </a:txBody>
                      <a:tcPr/>
                    </a:tc>
                    <a:tc>
                      <a:txBody>
                        <a:bodyPr/>
                        <a:lstStyle/>
                        <a:p>
                          <a:pPr algn="ctr"/>
                          <a:r>
                            <a:rPr lang="en-AU" sz="1600" dirty="0"/>
                            <a:t>%</a:t>
                          </a:r>
                          <a:r>
                            <a:rPr lang="en-AU" sz="1600" baseline="0" dirty="0"/>
                            <a:t> Remaining</a:t>
                          </a:r>
                          <a:endParaRPr lang="en-AU" sz="1600" dirty="0"/>
                        </a:p>
                      </a:txBody>
                      <a:tcPr/>
                    </a:tc>
                    <a:tc>
                      <a:txBody>
                        <a:bodyPr/>
                        <a:lstStyle/>
                        <a:p>
                          <a:pPr algn="ctr"/>
                          <a:r>
                            <a:rPr lang="en-AU" sz="1600" dirty="0">
                              <a:latin typeface="+mn-lt"/>
                            </a:rPr>
                            <a:t>Fraction</a:t>
                          </a:r>
                          <a:r>
                            <a:rPr lang="en-AU" sz="1600" baseline="0" dirty="0">
                              <a:latin typeface="+mn-lt"/>
                            </a:rPr>
                            <a:t> Remaining</a:t>
                          </a:r>
                          <a:endParaRPr lang="en-AU" sz="1600" dirty="0">
                            <a:latin typeface="+mn-lt"/>
                          </a:endParaRPr>
                        </a:p>
                      </a:txBody>
                      <a:tcPr/>
                    </a:tc>
                    <a:extLst>
                      <a:ext uri="{0D108BD9-81ED-4DB2-BD59-A6C34878D82A}">
                        <a16:rowId xmlns:a16="http://schemas.microsoft.com/office/drawing/2014/main" val="10000"/>
                      </a:ext>
                    </a:extLst>
                  </a:tr>
                  <a:tr h="370840">
                    <a:tc>
                      <a:txBody>
                        <a:bodyPr/>
                        <a:lstStyle/>
                        <a:p>
                          <a:pPr algn="ctr"/>
                          <a:r>
                            <a:rPr lang="en-AU" sz="1600" dirty="0"/>
                            <a:t>0</a:t>
                          </a:r>
                        </a:p>
                      </a:txBody>
                      <a:tcPr/>
                    </a:tc>
                    <a:tc>
                      <a:txBody>
                        <a:bodyPr/>
                        <a:lstStyle/>
                        <a:p>
                          <a:pPr algn="ctr"/>
                          <a:r>
                            <a:rPr lang="en-AU" sz="1600" dirty="0"/>
                            <a:t>100</a:t>
                          </a:r>
                        </a:p>
                      </a:txBody>
                      <a:tcPr/>
                    </a:tc>
                    <a:tc>
                      <a:txBody>
                        <a:bodyPr/>
                        <a:lstStyle/>
                        <a:p>
                          <a:pPr algn="ctr"/>
                          <a:r>
                            <a:rPr lang="en-AU" sz="1600" dirty="0">
                              <a:latin typeface="+mn-lt"/>
                            </a:rPr>
                            <a:t>1</a:t>
                          </a:r>
                        </a:p>
                      </a:txBody>
                      <a:tcPr/>
                    </a:tc>
                    <a:extLst>
                      <a:ext uri="{0D108BD9-81ED-4DB2-BD59-A6C34878D82A}">
                        <a16:rowId xmlns:a16="http://schemas.microsoft.com/office/drawing/2014/main" val="10001"/>
                      </a:ext>
                    </a:extLst>
                  </a:tr>
                  <a:tr h="370840">
                    <a:tc>
                      <a:txBody>
                        <a:bodyPr/>
                        <a:lstStyle/>
                        <a:p>
                          <a:pPr algn="ctr"/>
                          <a:r>
                            <a:rPr lang="en-AU" sz="1600" dirty="0"/>
                            <a:t>1</a:t>
                          </a:r>
                        </a:p>
                      </a:txBody>
                      <a:tcPr/>
                    </a:tc>
                    <a:tc>
                      <a:txBody>
                        <a:bodyPr/>
                        <a:lstStyle/>
                        <a:p>
                          <a:pPr algn="ctr"/>
                          <a:r>
                            <a:rPr lang="en-AU" sz="1600" dirty="0"/>
                            <a:t>50</a:t>
                          </a:r>
                        </a:p>
                      </a:txBody>
                      <a:tcPr/>
                    </a:tc>
                    <a:tc>
                      <a:txBody>
                        <a:bodyPr/>
                        <a:lstStyle/>
                        <a:p>
                          <a:pPr algn="ctr"/>
                          <a14:m>
                            <m:oMathPara xmlns:m="http://schemas.openxmlformats.org/officeDocument/2006/math">
                              <m:oMathParaPr>
                                <m:jc m:val="centerGroup"/>
                              </m:oMathParaPr>
                              <m:oMath xmlns:m="http://schemas.openxmlformats.org/officeDocument/2006/math">
                                <m:f>
                                  <m:fPr>
                                    <m:type m:val="skw"/>
                                    <m:ctrlPr>
                                      <a:rPr lang="en-AU" sz="1050" b="1" i="1" smtClean="0">
                                        <a:latin typeface="Cambria Math" panose="02040503050406030204" pitchFamily="18" charset="0"/>
                                      </a:rPr>
                                    </m:ctrlPr>
                                  </m:fPr>
                                  <m:num>
                                    <m:r>
                                      <a:rPr lang="en-AU" sz="1050" b="1" i="0" smtClean="0">
                                        <a:latin typeface="Cambria Math" panose="02040503050406030204" pitchFamily="18" charset="0"/>
                                      </a:rPr>
                                      <m:t>𝟏</m:t>
                                    </m:r>
                                  </m:num>
                                  <m:den>
                                    <m:r>
                                      <a:rPr lang="en-AU" sz="1050" b="1" i="0" smtClean="0">
                                        <a:latin typeface="Cambria Math" panose="02040503050406030204" pitchFamily="18" charset="0"/>
                                      </a:rPr>
                                      <m:t>𝟐</m:t>
                                    </m:r>
                                  </m:den>
                                </m:f>
                              </m:oMath>
                            </m:oMathPara>
                          </a14:m>
                          <a:endParaRPr lang="en-AU" sz="1050" b="1" i="0" dirty="0">
                            <a:latin typeface="+mn-lt"/>
                          </a:endParaRPr>
                        </a:p>
                      </a:txBody>
                      <a:tcPr/>
                    </a:tc>
                    <a:extLst>
                      <a:ext uri="{0D108BD9-81ED-4DB2-BD59-A6C34878D82A}">
                        <a16:rowId xmlns:a16="http://schemas.microsoft.com/office/drawing/2014/main" val="10002"/>
                      </a:ext>
                    </a:extLst>
                  </a:tr>
                  <a:tr h="370840">
                    <a:tc>
                      <a:txBody>
                        <a:bodyPr/>
                        <a:lstStyle/>
                        <a:p>
                          <a:pPr algn="ctr"/>
                          <a:r>
                            <a:rPr lang="en-AU" sz="1600" dirty="0"/>
                            <a:t>2</a:t>
                          </a:r>
                        </a:p>
                      </a:txBody>
                      <a:tcPr/>
                    </a:tc>
                    <a:tc>
                      <a:txBody>
                        <a:bodyPr/>
                        <a:lstStyle/>
                        <a:p>
                          <a:pPr algn="ctr"/>
                          <a:r>
                            <a:rPr lang="en-AU" sz="1600" dirty="0"/>
                            <a:t>25</a:t>
                          </a:r>
                        </a:p>
                      </a:txBody>
                      <a:tcPr/>
                    </a:tc>
                    <a:tc>
                      <a:txBody>
                        <a:bodyPr/>
                        <a:lstStyle/>
                        <a:p>
                          <a:pPr algn="ctr"/>
                          <a14:m>
                            <m:oMathPara xmlns:m="http://schemas.openxmlformats.org/officeDocument/2006/math">
                              <m:oMathParaPr>
                                <m:jc m:val="centerGroup"/>
                              </m:oMathParaPr>
                              <m:oMath xmlns:m="http://schemas.openxmlformats.org/officeDocument/2006/math">
                                <m:f>
                                  <m:fPr>
                                    <m:type m:val="skw"/>
                                    <m:ctrlPr>
                                      <a:rPr lang="en-AU" sz="1050" b="1" i="1" smtClean="0">
                                        <a:latin typeface="Cambria Math" panose="02040503050406030204" pitchFamily="18" charset="0"/>
                                      </a:rPr>
                                    </m:ctrlPr>
                                  </m:fPr>
                                  <m:num>
                                    <m:r>
                                      <a:rPr lang="en-AU" sz="1050" b="1" i="0" smtClean="0">
                                        <a:latin typeface="Cambria Math" panose="02040503050406030204" pitchFamily="18" charset="0"/>
                                      </a:rPr>
                                      <m:t>𝟏</m:t>
                                    </m:r>
                                  </m:num>
                                  <m:den>
                                    <m:r>
                                      <a:rPr lang="en-AU" sz="1050" b="1" i="0" smtClean="0">
                                        <a:latin typeface="Cambria Math" panose="02040503050406030204" pitchFamily="18" charset="0"/>
                                      </a:rPr>
                                      <m:t>𝟒</m:t>
                                    </m:r>
                                  </m:den>
                                </m:f>
                              </m:oMath>
                            </m:oMathPara>
                          </a14:m>
                          <a:endParaRPr lang="en-AU" sz="1050" b="1" i="0" dirty="0">
                            <a:latin typeface="+mn-lt"/>
                          </a:endParaRPr>
                        </a:p>
                      </a:txBody>
                      <a:tcPr/>
                    </a:tc>
                    <a:extLst>
                      <a:ext uri="{0D108BD9-81ED-4DB2-BD59-A6C34878D82A}">
                        <a16:rowId xmlns:a16="http://schemas.microsoft.com/office/drawing/2014/main" val="10003"/>
                      </a:ext>
                    </a:extLst>
                  </a:tr>
                  <a:tr h="370840">
                    <a:tc>
                      <a:txBody>
                        <a:bodyPr/>
                        <a:lstStyle/>
                        <a:p>
                          <a:pPr algn="ctr"/>
                          <a:r>
                            <a:rPr lang="en-AU" sz="1600" dirty="0"/>
                            <a:t>3</a:t>
                          </a:r>
                        </a:p>
                      </a:txBody>
                      <a:tcPr/>
                    </a:tc>
                    <a:tc>
                      <a:txBody>
                        <a:bodyPr/>
                        <a:lstStyle/>
                        <a:p>
                          <a:pPr algn="ctr"/>
                          <a:r>
                            <a:rPr lang="en-AU" sz="1600" dirty="0"/>
                            <a:t>12.5</a:t>
                          </a:r>
                        </a:p>
                      </a:txBody>
                      <a:tcPr/>
                    </a:tc>
                    <a:tc>
                      <a:txBody>
                        <a:bodyPr/>
                        <a:lstStyle/>
                        <a:p>
                          <a:pPr algn="ctr"/>
                          <a14:m>
                            <m:oMathPara xmlns:m="http://schemas.openxmlformats.org/officeDocument/2006/math">
                              <m:oMathParaPr>
                                <m:jc m:val="centerGroup"/>
                              </m:oMathParaPr>
                              <m:oMath xmlns:m="http://schemas.openxmlformats.org/officeDocument/2006/math">
                                <m:f>
                                  <m:fPr>
                                    <m:type m:val="skw"/>
                                    <m:ctrlPr>
                                      <a:rPr lang="en-AU" sz="1050" b="1" i="1" smtClean="0">
                                        <a:latin typeface="Cambria Math" panose="02040503050406030204" pitchFamily="18" charset="0"/>
                                      </a:rPr>
                                    </m:ctrlPr>
                                  </m:fPr>
                                  <m:num>
                                    <m:r>
                                      <a:rPr lang="en-AU" sz="1050" b="1" i="0" smtClean="0">
                                        <a:latin typeface="Cambria Math" panose="02040503050406030204" pitchFamily="18" charset="0"/>
                                      </a:rPr>
                                      <m:t>𝟏</m:t>
                                    </m:r>
                                  </m:num>
                                  <m:den>
                                    <m:r>
                                      <a:rPr lang="en-AU" sz="1050" b="1" i="0" smtClean="0">
                                        <a:latin typeface="Cambria Math" panose="02040503050406030204" pitchFamily="18" charset="0"/>
                                      </a:rPr>
                                      <m:t>𝟖</m:t>
                                    </m:r>
                                  </m:den>
                                </m:f>
                              </m:oMath>
                            </m:oMathPara>
                          </a14:m>
                          <a:endParaRPr lang="en-AU" sz="1050" b="1" i="0" dirty="0">
                            <a:latin typeface="+mn-lt"/>
                          </a:endParaRPr>
                        </a:p>
                      </a:txBody>
                      <a:tcPr/>
                    </a:tc>
                    <a:extLst>
                      <a:ext uri="{0D108BD9-81ED-4DB2-BD59-A6C34878D82A}">
                        <a16:rowId xmlns:a16="http://schemas.microsoft.com/office/drawing/2014/main" val="10004"/>
                      </a:ext>
                    </a:extLst>
                  </a:tr>
                  <a:tr h="370840">
                    <a:tc>
                      <a:txBody>
                        <a:bodyPr/>
                        <a:lstStyle/>
                        <a:p>
                          <a:pPr algn="ctr"/>
                          <a:r>
                            <a:rPr lang="en-AU" sz="1600" dirty="0"/>
                            <a:t>4</a:t>
                          </a:r>
                        </a:p>
                      </a:txBody>
                      <a:tcPr/>
                    </a:tc>
                    <a:tc>
                      <a:txBody>
                        <a:bodyPr/>
                        <a:lstStyle/>
                        <a:p>
                          <a:pPr algn="ctr"/>
                          <a:r>
                            <a:rPr lang="en-AU" sz="1600" dirty="0"/>
                            <a:t>6.25</a:t>
                          </a:r>
                        </a:p>
                      </a:txBody>
                      <a:tcPr/>
                    </a:tc>
                    <a:tc>
                      <a:txBody>
                        <a:bodyPr/>
                        <a:lstStyle/>
                        <a:p>
                          <a:pPr algn="ctr"/>
                          <a14:m>
                            <m:oMathPara xmlns:m="http://schemas.openxmlformats.org/officeDocument/2006/math">
                              <m:oMathParaPr>
                                <m:jc m:val="centerGroup"/>
                              </m:oMathParaPr>
                              <m:oMath xmlns:m="http://schemas.openxmlformats.org/officeDocument/2006/math">
                                <m:f>
                                  <m:fPr>
                                    <m:type m:val="skw"/>
                                    <m:ctrlPr>
                                      <a:rPr lang="en-AU" sz="1050" b="1" i="1" smtClean="0">
                                        <a:latin typeface="Cambria Math" panose="02040503050406030204" pitchFamily="18" charset="0"/>
                                      </a:rPr>
                                    </m:ctrlPr>
                                  </m:fPr>
                                  <m:num>
                                    <m:r>
                                      <a:rPr lang="en-AU" sz="1050" b="1" i="0" smtClean="0">
                                        <a:latin typeface="Cambria Math" panose="02040503050406030204" pitchFamily="18" charset="0"/>
                                      </a:rPr>
                                      <m:t>𝟏</m:t>
                                    </m:r>
                                  </m:num>
                                  <m:den>
                                    <m:r>
                                      <a:rPr lang="en-AU" sz="1050" b="1" i="0" smtClean="0">
                                        <a:latin typeface="Cambria Math" panose="02040503050406030204" pitchFamily="18" charset="0"/>
                                      </a:rPr>
                                      <m:t>𝟏𝟔</m:t>
                                    </m:r>
                                  </m:den>
                                </m:f>
                              </m:oMath>
                            </m:oMathPara>
                          </a14:m>
                          <a:endParaRPr lang="en-AU" sz="1050" b="1" i="0" dirty="0">
                            <a:latin typeface="+mn-lt"/>
                          </a:endParaRPr>
                        </a:p>
                      </a:txBody>
                      <a:tcPr/>
                    </a:tc>
                    <a:extLst>
                      <a:ext uri="{0D108BD9-81ED-4DB2-BD59-A6C34878D82A}">
                        <a16:rowId xmlns:a16="http://schemas.microsoft.com/office/drawing/2014/main" val="10005"/>
                      </a:ext>
                    </a:extLst>
                  </a:tr>
                </a:tbl>
              </a:graphicData>
            </a:graphic>
          </p:graphicFrame>
        </mc:Choice>
        <mc:Fallback xmlns="">
          <p:graphicFrame>
            <p:nvGraphicFramePr>
              <p:cNvPr id="19" name="Table 18"/>
              <p:cNvGraphicFramePr>
                <a:graphicFrameLocks noGrp="1"/>
              </p:cNvGraphicFramePr>
              <p:nvPr>
                <p:extLst>
                  <p:ext uri="{D42A27DB-BD31-4B8C-83A1-F6EECF244321}">
                    <p14:modId xmlns:p14="http://schemas.microsoft.com/office/powerpoint/2010/main" val="1674983094"/>
                  </p:ext>
                </p:extLst>
              </p:nvPr>
            </p:nvGraphicFramePr>
            <p:xfrm>
              <a:off x="8502554" y="148208"/>
              <a:ext cx="3481503" cy="2433320"/>
            </p:xfrm>
            <a:graphic>
              <a:graphicData uri="http://schemas.openxmlformats.org/drawingml/2006/table">
                <a:tbl>
                  <a:tblPr firstRow="1" bandRow="1">
                    <a:tableStyleId>{F5AB1C69-6EDB-4FF4-983F-18BD219EF322}</a:tableStyleId>
                  </a:tblPr>
                  <a:tblGrid>
                    <a:gridCol w="1175314"/>
                    <a:gridCol w="1145688"/>
                    <a:gridCol w="1160501"/>
                  </a:tblGrid>
                  <a:tr h="579120">
                    <a:tc>
                      <a:txBody>
                        <a:bodyPr/>
                        <a:lstStyle/>
                        <a:p>
                          <a:pPr algn="ctr"/>
                          <a:r>
                            <a:rPr lang="en-AU" sz="1600" dirty="0" smtClean="0"/>
                            <a:t>Number of Half-Lives</a:t>
                          </a:r>
                          <a:endParaRPr lang="en-AU" sz="1600" dirty="0"/>
                        </a:p>
                      </a:txBody>
                      <a:tcPr/>
                    </a:tc>
                    <a:tc>
                      <a:txBody>
                        <a:bodyPr/>
                        <a:lstStyle/>
                        <a:p>
                          <a:pPr algn="ctr"/>
                          <a:r>
                            <a:rPr lang="en-AU" sz="1600" dirty="0" smtClean="0"/>
                            <a:t>%</a:t>
                          </a:r>
                          <a:r>
                            <a:rPr lang="en-AU" sz="1600" baseline="0" dirty="0" smtClean="0"/>
                            <a:t> Remaining</a:t>
                          </a:r>
                          <a:endParaRPr lang="en-AU" sz="1600" dirty="0"/>
                        </a:p>
                      </a:txBody>
                      <a:tcPr/>
                    </a:tc>
                    <a:tc>
                      <a:txBody>
                        <a:bodyPr/>
                        <a:lstStyle/>
                        <a:p>
                          <a:pPr algn="ctr"/>
                          <a:r>
                            <a:rPr lang="en-AU" sz="1600" dirty="0" smtClean="0">
                              <a:latin typeface="+mn-lt"/>
                            </a:rPr>
                            <a:t>Fraction</a:t>
                          </a:r>
                          <a:r>
                            <a:rPr lang="en-AU" sz="1600" baseline="0" dirty="0" smtClean="0">
                              <a:latin typeface="+mn-lt"/>
                            </a:rPr>
                            <a:t> Remaining</a:t>
                          </a:r>
                          <a:endParaRPr lang="en-AU" sz="1600" dirty="0">
                            <a:latin typeface="+mn-lt"/>
                          </a:endParaRPr>
                        </a:p>
                      </a:txBody>
                      <a:tcPr/>
                    </a:tc>
                  </a:tr>
                  <a:tr h="370840">
                    <a:tc>
                      <a:txBody>
                        <a:bodyPr/>
                        <a:lstStyle/>
                        <a:p>
                          <a:pPr algn="ctr"/>
                          <a:r>
                            <a:rPr lang="en-AU" sz="1600" dirty="0" smtClean="0"/>
                            <a:t>0</a:t>
                          </a:r>
                          <a:endParaRPr lang="en-AU" sz="1600" dirty="0"/>
                        </a:p>
                      </a:txBody>
                      <a:tcPr/>
                    </a:tc>
                    <a:tc>
                      <a:txBody>
                        <a:bodyPr/>
                        <a:lstStyle/>
                        <a:p>
                          <a:pPr algn="ctr"/>
                          <a:r>
                            <a:rPr lang="en-AU" sz="1600" dirty="0" smtClean="0"/>
                            <a:t>100</a:t>
                          </a:r>
                          <a:endParaRPr lang="en-AU" sz="1600" dirty="0"/>
                        </a:p>
                      </a:txBody>
                      <a:tcPr/>
                    </a:tc>
                    <a:tc>
                      <a:txBody>
                        <a:bodyPr/>
                        <a:lstStyle/>
                        <a:p>
                          <a:pPr algn="ctr"/>
                          <a:r>
                            <a:rPr lang="en-AU" sz="1600" dirty="0" smtClean="0">
                              <a:latin typeface="+mn-lt"/>
                            </a:rPr>
                            <a:t>1</a:t>
                          </a:r>
                          <a:endParaRPr lang="en-AU" sz="1600" dirty="0">
                            <a:latin typeface="+mn-lt"/>
                          </a:endParaRPr>
                        </a:p>
                      </a:txBody>
                      <a:tcPr/>
                    </a:tc>
                  </a:tr>
                  <a:tr h="370840">
                    <a:tc>
                      <a:txBody>
                        <a:bodyPr/>
                        <a:lstStyle/>
                        <a:p>
                          <a:pPr algn="ctr"/>
                          <a:r>
                            <a:rPr lang="en-AU" sz="1600" dirty="0" smtClean="0"/>
                            <a:t>1</a:t>
                          </a:r>
                          <a:endParaRPr lang="en-AU" sz="1600" dirty="0"/>
                        </a:p>
                      </a:txBody>
                      <a:tcPr/>
                    </a:tc>
                    <a:tc>
                      <a:txBody>
                        <a:bodyPr/>
                        <a:lstStyle/>
                        <a:p>
                          <a:pPr algn="ctr"/>
                          <a:r>
                            <a:rPr lang="en-AU" sz="1600" dirty="0" smtClean="0"/>
                            <a:t>50</a:t>
                          </a:r>
                          <a:endParaRPr lang="en-AU" sz="1600" dirty="0"/>
                        </a:p>
                      </a:txBody>
                      <a:tcPr/>
                    </a:tc>
                    <a:tc>
                      <a:txBody>
                        <a:bodyPr/>
                        <a:lstStyle/>
                        <a:p>
                          <a:endParaRPr lang="en-US"/>
                        </a:p>
                      </a:txBody>
                      <a:tcPr>
                        <a:blipFill rotWithShape="0">
                          <a:blip r:embed="rId4"/>
                          <a:stretch>
                            <a:fillRect l="-200000" t="-260656" r="-2618" b="-408197"/>
                          </a:stretch>
                        </a:blipFill>
                      </a:tcPr>
                    </a:tc>
                  </a:tr>
                  <a:tr h="370840">
                    <a:tc>
                      <a:txBody>
                        <a:bodyPr/>
                        <a:lstStyle/>
                        <a:p>
                          <a:pPr algn="ctr"/>
                          <a:r>
                            <a:rPr lang="en-AU" sz="1600" dirty="0" smtClean="0"/>
                            <a:t>2</a:t>
                          </a:r>
                          <a:endParaRPr lang="en-AU" sz="1600" dirty="0"/>
                        </a:p>
                      </a:txBody>
                      <a:tcPr/>
                    </a:tc>
                    <a:tc>
                      <a:txBody>
                        <a:bodyPr/>
                        <a:lstStyle/>
                        <a:p>
                          <a:pPr algn="ctr"/>
                          <a:r>
                            <a:rPr lang="en-AU" sz="1600" dirty="0" smtClean="0"/>
                            <a:t>25</a:t>
                          </a:r>
                          <a:endParaRPr lang="en-AU" sz="1600" dirty="0"/>
                        </a:p>
                      </a:txBody>
                      <a:tcPr/>
                    </a:tc>
                    <a:tc>
                      <a:txBody>
                        <a:bodyPr/>
                        <a:lstStyle/>
                        <a:p>
                          <a:endParaRPr lang="en-US"/>
                        </a:p>
                      </a:txBody>
                      <a:tcPr>
                        <a:blipFill rotWithShape="0">
                          <a:blip r:embed="rId4"/>
                          <a:stretch>
                            <a:fillRect l="-200000" t="-360656" r="-2618" b="-308197"/>
                          </a:stretch>
                        </a:blipFill>
                      </a:tcPr>
                    </a:tc>
                  </a:tr>
                  <a:tr h="370840">
                    <a:tc>
                      <a:txBody>
                        <a:bodyPr/>
                        <a:lstStyle/>
                        <a:p>
                          <a:pPr algn="ctr"/>
                          <a:r>
                            <a:rPr lang="en-AU" sz="1600" dirty="0" smtClean="0"/>
                            <a:t>3</a:t>
                          </a:r>
                          <a:endParaRPr lang="en-AU" sz="1600" dirty="0"/>
                        </a:p>
                      </a:txBody>
                      <a:tcPr/>
                    </a:tc>
                    <a:tc>
                      <a:txBody>
                        <a:bodyPr/>
                        <a:lstStyle/>
                        <a:p>
                          <a:pPr algn="ctr"/>
                          <a:r>
                            <a:rPr lang="en-AU" sz="1600" dirty="0" smtClean="0"/>
                            <a:t>12.5</a:t>
                          </a:r>
                          <a:endParaRPr lang="en-AU" sz="1600" dirty="0"/>
                        </a:p>
                      </a:txBody>
                      <a:tcPr/>
                    </a:tc>
                    <a:tc>
                      <a:txBody>
                        <a:bodyPr/>
                        <a:lstStyle/>
                        <a:p>
                          <a:endParaRPr lang="en-US"/>
                        </a:p>
                      </a:txBody>
                      <a:tcPr>
                        <a:blipFill rotWithShape="0">
                          <a:blip r:embed="rId4"/>
                          <a:stretch>
                            <a:fillRect l="-200000" t="-460656" r="-2618" b="-208197"/>
                          </a:stretch>
                        </a:blipFill>
                      </a:tcPr>
                    </a:tc>
                  </a:tr>
                  <a:tr h="370840">
                    <a:tc>
                      <a:txBody>
                        <a:bodyPr/>
                        <a:lstStyle/>
                        <a:p>
                          <a:pPr algn="ctr"/>
                          <a:r>
                            <a:rPr lang="en-AU" sz="1600" dirty="0" smtClean="0"/>
                            <a:t>4</a:t>
                          </a:r>
                          <a:endParaRPr lang="en-AU" sz="1600" dirty="0"/>
                        </a:p>
                      </a:txBody>
                      <a:tcPr/>
                    </a:tc>
                    <a:tc>
                      <a:txBody>
                        <a:bodyPr/>
                        <a:lstStyle/>
                        <a:p>
                          <a:pPr algn="ctr"/>
                          <a:r>
                            <a:rPr lang="en-AU" sz="1600" dirty="0" smtClean="0"/>
                            <a:t>6.25</a:t>
                          </a:r>
                          <a:endParaRPr lang="en-AU" sz="1600" dirty="0"/>
                        </a:p>
                      </a:txBody>
                      <a:tcPr/>
                    </a:tc>
                    <a:tc>
                      <a:txBody>
                        <a:bodyPr/>
                        <a:lstStyle/>
                        <a:p>
                          <a:endParaRPr lang="en-US"/>
                        </a:p>
                      </a:txBody>
                      <a:tcPr>
                        <a:blipFill rotWithShape="0">
                          <a:blip r:embed="rId4"/>
                          <a:stretch>
                            <a:fillRect l="-200000" t="-560656" r="-2618" b="-108197"/>
                          </a:stretch>
                        </a:blipFill>
                      </a:tcPr>
                    </a:tc>
                  </a:tr>
                </a:tbl>
              </a:graphicData>
            </a:graphic>
          </p:graphicFrame>
        </mc:Fallback>
      </mc:AlternateContent>
      <p:sp>
        <p:nvSpPr>
          <p:cNvPr id="21" name="Title 1"/>
          <p:cNvSpPr txBox="1">
            <a:spLocks/>
          </p:cNvSpPr>
          <p:nvPr/>
        </p:nvSpPr>
        <p:spPr>
          <a:xfrm>
            <a:off x="0" y="3214048"/>
            <a:ext cx="4101152" cy="90075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1200"/>
              </a:spcAft>
            </a:pPr>
            <a:r>
              <a:rPr lang="en-AU" sz="2800" dirty="0">
                <a:solidFill>
                  <a:schemeClr val="accent4">
                    <a:lumMod val="75000"/>
                  </a:schemeClr>
                </a:solidFill>
                <a:latin typeface="+mn-lt"/>
                <a:sym typeface="Wingdings" panose="05000000000000000000" pitchFamily="2" charset="2"/>
              </a:rPr>
              <a:t>The half-life of Iodine-131 is 8 days.</a:t>
            </a:r>
          </a:p>
        </p:txBody>
      </p:sp>
      <p:sp>
        <p:nvSpPr>
          <p:cNvPr id="22" name="Title 1"/>
          <p:cNvSpPr txBox="1">
            <a:spLocks/>
          </p:cNvSpPr>
          <p:nvPr/>
        </p:nvSpPr>
        <p:spPr>
          <a:xfrm>
            <a:off x="0" y="4065155"/>
            <a:ext cx="4101152" cy="98815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1200"/>
              </a:spcAft>
            </a:pPr>
            <a:r>
              <a:rPr lang="en-AU" sz="2800" dirty="0">
                <a:solidFill>
                  <a:schemeClr val="accent4">
                    <a:lumMod val="75000"/>
                  </a:schemeClr>
                </a:solidFill>
                <a:latin typeface="+mn-lt"/>
                <a:sym typeface="Wingdings" panose="05000000000000000000" pitchFamily="2" charset="2"/>
              </a:rPr>
              <a:t>In 32 days, four half-lives have passed.</a:t>
            </a:r>
          </a:p>
        </p:txBody>
      </p:sp>
      <mc:AlternateContent xmlns:mc="http://schemas.openxmlformats.org/markup-compatibility/2006">
        <mc:Choice xmlns:a14="http://schemas.microsoft.com/office/drawing/2010/main" Requires="a14">
          <p:sp>
            <p:nvSpPr>
              <p:cNvPr id="23" name="Title 1"/>
              <p:cNvSpPr txBox="1">
                <a:spLocks/>
              </p:cNvSpPr>
              <p:nvPr/>
            </p:nvSpPr>
            <p:spPr>
              <a:xfrm>
                <a:off x="0" y="5053311"/>
                <a:ext cx="4101152" cy="98815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1200"/>
                  </a:spcAft>
                </a:pPr>
                <a:r>
                  <a:rPr lang="en-AU" sz="2800" dirty="0">
                    <a:solidFill>
                      <a:schemeClr val="accent4">
                        <a:lumMod val="75000"/>
                      </a:schemeClr>
                    </a:solidFill>
                    <a:latin typeface="+mn-lt"/>
                    <a:sym typeface="Wingdings" panose="05000000000000000000" pitchFamily="2" charset="2"/>
                  </a:rPr>
                  <a:t>There would be </a:t>
                </a:r>
                <a14:m>
                  <m:oMath xmlns:m="http://schemas.openxmlformats.org/officeDocument/2006/math">
                    <m:f>
                      <m:fPr>
                        <m:type m:val="skw"/>
                        <m:ctrlPr>
                          <a:rPr lang="en-AU" sz="2800" i="1" smtClean="0">
                            <a:solidFill>
                              <a:schemeClr val="accent4">
                                <a:lumMod val="75000"/>
                              </a:schemeClr>
                            </a:solidFill>
                            <a:latin typeface="Cambria Math" panose="02040503050406030204" pitchFamily="18" charset="0"/>
                            <a:sym typeface="Wingdings" panose="05000000000000000000" pitchFamily="2" charset="2"/>
                          </a:rPr>
                        </m:ctrlPr>
                      </m:fPr>
                      <m:num>
                        <m:r>
                          <a:rPr lang="en-AU" sz="2800" b="0" i="1" smtClean="0">
                            <a:solidFill>
                              <a:schemeClr val="accent4">
                                <a:lumMod val="75000"/>
                              </a:schemeClr>
                            </a:solidFill>
                            <a:latin typeface="Cambria Math" panose="02040503050406030204" pitchFamily="18" charset="0"/>
                            <a:sym typeface="Wingdings" panose="05000000000000000000" pitchFamily="2" charset="2"/>
                          </a:rPr>
                          <m:t>1</m:t>
                        </m:r>
                      </m:num>
                      <m:den>
                        <m:r>
                          <a:rPr lang="en-AU" sz="2800" b="0" i="1" smtClean="0">
                            <a:solidFill>
                              <a:schemeClr val="accent4">
                                <a:lumMod val="75000"/>
                              </a:schemeClr>
                            </a:solidFill>
                            <a:latin typeface="Cambria Math" panose="02040503050406030204" pitchFamily="18" charset="0"/>
                            <a:sym typeface="Wingdings" panose="05000000000000000000" pitchFamily="2" charset="2"/>
                          </a:rPr>
                          <m:t>16</m:t>
                        </m:r>
                      </m:den>
                    </m:f>
                  </m:oMath>
                </a14:m>
                <a:r>
                  <a:rPr lang="en-AU" sz="2800" dirty="0">
                    <a:solidFill>
                      <a:schemeClr val="accent4">
                        <a:lumMod val="75000"/>
                      </a:schemeClr>
                    </a:solidFill>
                    <a:latin typeface="+mn-lt"/>
                    <a:sym typeface="Wingdings" panose="05000000000000000000" pitchFamily="2" charset="2"/>
                  </a:rPr>
                  <a:t> of the radioisotopes remaining.</a:t>
                </a:r>
              </a:p>
            </p:txBody>
          </p:sp>
        </mc:Choice>
        <mc:Fallback>
          <p:sp>
            <p:nvSpPr>
              <p:cNvPr id="23" name="Title 1"/>
              <p:cNvSpPr txBox="1">
                <a:spLocks noRot="1" noChangeAspect="1" noMove="1" noResize="1" noEditPoints="1" noAdjustHandles="1" noChangeArrowheads="1" noChangeShapeType="1" noTextEdit="1"/>
              </p:cNvSpPr>
              <p:nvPr/>
            </p:nvSpPr>
            <p:spPr>
              <a:xfrm>
                <a:off x="0" y="5053311"/>
                <a:ext cx="4101152" cy="988156"/>
              </a:xfrm>
              <a:prstGeom prst="rect">
                <a:avLst/>
              </a:prstGeom>
              <a:blipFill>
                <a:blip r:embed="rId5"/>
                <a:stretch>
                  <a:fillRect l="-2972" t="-10494" r="-3566" b="-4938"/>
                </a:stretch>
              </a:blipFill>
            </p:spPr>
            <p:txBody>
              <a:bodyPr/>
              <a:lstStyle/>
              <a:p>
                <a:r>
                  <a:rPr lang="en-AU">
                    <a:noFill/>
                  </a:rPr>
                  <a:t> </a:t>
                </a:r>
              </a:p>
            </p:txBody>
          </p:sp>
        </mc:Fallback>
      </mc:AlternateContent>
    </p:spTree>
    <p:extLst>
      <p:ext uri="{BB962C8B-B14F-4D97-AF65-F5344CB8AC3E}">
        <p14:creationId xmlns:p14="http://schemas.microsoft.com/office/powerpoint/2010/main" val="178486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21" grpId="0" build="p"/>
      <p:bldP spid="22" grpId="0" build="p"/>
      <p:bldP spid="2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47918"/>
          <a:stretch/>
        </p:blipFill>
        <p:spPr>
          <a:xfrm>
            <a:off x="8004699" y="2680601"/>
            <a:ext cx="3981449" cy="3263900"/>
          </a:xfrm>
          <a:prstGeom prst="rect">
            <a:avLst/>
          </a:prstGeom>
        </p:spPr>
      </p:pic>
      <p:sp>
        <p:nvSpPr>
          <p:cNvPr id="4" name="TextBox 3"/>
          <p:cNvSpPr txBox="1"/>
          <p:nvPr/>
        </p:nvSpPr>
        <p:spPr>
          <a:xfrm>
            <a:off x="0" y="148208"/>
            <a:ext cx="4023093"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sp>
        <p:nvSpPr>
          <p:cNvPr id="2" name="TextBox 1"/>
          <p:cNvSpPr txBox="1"/>
          <p:nvPr/>
        </p:nvSpPr>
        <p:spPr>
          <a:xfrm>
            <a:off x="0" y="732983"/>
            <a:ext cx="9469256" cy="3539430"/>
          </a:xfrm>
          <a:prstGeom prst="rect">
            <a:avLst/>
          </a:prstGeom>
          <a:noFill/>
        </p:spPr>
        <p:txBody>
          <a:bodyPr wrap="square" rtlCol="0">
            <a:spAutoFit/>
          </a:bodyPr>
          <a:lstStyle/>
          <a:p>
            <a:r>
              <a:rPr lang="en-AU" sz="2800" b="1" dirty="0"/>
              <a:t>Nuclear Fission</a:t>
            </a:r>
          </a:p>
          <a:p>
            <a:pPr marL="457200" indent="-457200">
              <a:buFont typeface="Arial" panose="020B0604020202020204" pitchFamily="34" charset="0"/>
              <a:buChar char="•"/>
            </a:pPr>
            <a:r>
              <a:rPr lang="en-AU" sz="2800" dirty="0"/>
              <a:t>During a fission reaction, a large unstable nucleus splits into two smaller ones.</a:t>
            </a:r>
          </a:p>
          <a:p>
            <a:pPr marL="457200" indent="-457200">
              <a:buFont typeface="Arial" panose="020B0604020202020204" pitchFamily="34" charset="0"/>
              <a:buChar char="•"/>
            </a:pPr>
            <a:endParaRPr lang="en-AU" sz="2800" dirty="0"/>
          </a:p>
          <a:p>
            <a:pPr marL="457200" indent="-457200">
              <a:buFont typeface="Arial" panose="020B0604020202020204" pitchFamily="34" charset="0"/>
              <a:buChar char="•"/>
            </a:pPr>
            <a:r>
              <a:rPr lang="en-AU" sz="2800" dirty="0"/>
              <a:t>A neutron is fired into the nucleus of the atom.</a:t>
            </a:r>
          </a:p>
          <a:p>
            <a:pPr marL="457200" indent="-457200">
              <a:buFont typeface="Arial" panose="020B0604020202020204" pitchFamily="34" charset="0"/>
              <a:buChar char="•"/>
            </a:pPr>
            <a:r>
              <a:rPr lang="en-AU" sz="2800" dirty="0"/>
              <a:t>This causes the atom to split into two smaller atoms.</a:t>
            </a:r>
          </a:p>
          <a:p>
            <a:pPr marL="457200" indent="-457200">
              <a:buFont typeface="Arial" panose="020B0604020202020204" pitchFamily="34" charset="0"/>
              <a:buChar char="•"/>
            </a:pPr>
            <a:r>
              <a:rPr lang="en-AU" sz="2800" dirty="0"/>
              <a:t>When the atom splits, a large amount of energy </a:t>
            </a:r>
            <a:br>
              <a:rPr lang="en-AU" sz="2800" dirty="0"/>
            </a:br>
            <a:r>
              <a:rPr lang="en-AU" sz="2800" dirty="0"/>
              <a:t>is released, along with some neutrons.</a:t>
            </a:r>
          </a:p>
        </p:txBody>
      </p:sp>
      <p:graphicFrame>
        <p:nvGraphicFramePr>
          <p:cNvPr id="10" name="Table 9"/>
          <p:cNvGraphicFramePr>
            <a:graphicFrameLocks noGrp="1"/>
          </p:cNvGraphicFramePr>
          <p:nvPr>
            <p:extLst>
              <p:ext uri="{D42A27DB-BD31-4B8C-83A1-F6EECF244321}">
                <p14:modId xmlns:p14="http://schemas.microsoft.com/office/powerpoint/2010/main" val="901761048"/>
              </p:ext>
            </p:extLst>
          </p:nvPr>
        </p:nvGraphicFramePr>
        <p:xfrm>
          <a:off x="9523075" y="160203"/>
          <a:ext cx="2463077" cy="1005840"/>
        </p:xfrm>
        <a:graphic>
          <a:graphicData uri="http://schemas.openxmlformats.org/drawingml/2006/table">
            <a:tbl>
              <a:tblPr firstRow="1" bandRow="1">
                <a:tableStyleId>{00A15C55-8517-42AA-B614-E9B94910E393}</a:tableStyleId>
              </a:tblPr>
              <a:tblGrid>
                <a:gridCol w="2463077">
                  <a:extLst>
                    <a:ext uri="{9D8B030D-6E8A-4147-A177-3AD203B41FA5}">
                      <a16:colId xmlns:a16="http://schemas.microsoft.com/office/drawing/2014/main" val="20000"/>
                    </a:ext>
                  </a:extLst>
                </a:gridCol>
              </a:tblGrid>
              <a:tr h="353527">
                <a:tc>
                  <a:txBody>
                    <a:bodyPr/>
                    <a:lstStyle/>
                    <a:p>
                      <a:r>
                        <a:rPr lang="en-AU" dirty="0"/>
                        <a:t>CFU 1</a:t>
                      </a:r>
                    </a:p>
                  </a:txBody>
                  <a:tcPr/>
                </a:tc>
                <a:extLst>
                  <a:ext uri="{0D108BD9-81ED-4DB2-BD59-A6C34878D82A}">
                    <a16:rowId xmlns:a16="http://schemas.microsoft.com/office/drawing/2014/main" val="10000"/>
                  </a:ext>
                </a:extLst>
              </a:tr>
              <a:tr h="370840">
                <a:tc>
                  <a:txBody>
                    <a:bodyPr/>
                    <a:lstStyle/>
                    <a:p>
                      <a:r>
                        <a:rPr lang="en-AU" baseline="0"/>
                        <a:t>What happens during a nuclear fission reaction?</a:t>
                      </a:r>
                      <a:endParaRPr lang="en-AU" dirty="0"/>
                    </a:p>
                  </a:txBody>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685771262"/>
              </p:ext>
            </p:extLst>
          </p:nvPr>
        </p:nvGraphicFramePr>
        <p:xfrm>
          <a:off x="9523071" y="1420402"/>
          <a:ext cx="2463077" cy="1005840"/>
        </p:xfrm>
        <a:graphic>
          <a:graphicData uri="http://schemas.openxmlformats.org/drawingml/2006/table">
            <a:tbl>
              <a:tblPr firstRow="1" bandRow="1">
                <a:tableStyleId>{00A15C55-8517-42AA-B614-E9B94910E393}</a:tableStyleId>
              </a:tblPr>
              <a:tblGrid>
                <a:gridCol w="2463077">
                  <a:extLst>
                    <a:ext uri="{9D8B030D-6E8A-4147-A177-3AD203B41FA5}">
                      <a16:colId xmlns:a16="http://schemas.microsoft.com/office/drawing/2014/main" val="20000"/>
                    </a:ext>
                  </a:extLst>
                </a:gridCol>
              </a:tblGrid>
              <a:tr h="353527">
                <a:tc>
                  <a:txBody>
                    <a:bodyPr/>
                    <a:lstStyle/>
                    <a:p>
                      <a:r>
                        <a:rPr lang="en-AU" dirty="0"/>
                        <a:t>CFU 2</a:t>
                      </a:r>
                    </a:p>
                  </a:txBody>
                  <a:tcPr/>
                </a:tc>
                <a:extLst>
                  <a:ext uri="{0D108BD9-81ED-4DB2-BD59-A6C34878D82A}">
                    <a16:rowId xmlns:a16="http://schemas.microsoft.com/office/drawing/2014/main" val="10000"/>
                  </a:ext>
                </a:extLst>
              </a:tr>
              <a:tr h="370840">
                <a:tc>
                  <a:txBody>
                    <a:bodyPr/>
                    <a:lstStyle/>
                    <a:p>
                      <a:r>
                        <a:rPr lang="en-AU" baseline="0"/>
                        <a:t>How is a fission reaction triggered?</a:t>
                      </a:r>
                      <a:endParaRPr lang="en-AU" dirty="0"/>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128258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4023093"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sp>
        <p:nvSpPr>
          <p:cNvPr id="2" name="TextBox 1"/>
          <p:cNvSpPr txBox="1"/>
          <p:nvPr/>
        </p:nvSpPr>
        <p:spPr>
          <a:xfrm>
            <a:off x="0" y="732982"/>
            <a:ext cx="5573806" cy="4401205"/>
          </a:xfrm>
          <a:prstGeom prst="rect">
            <a:avLst/>
          </a:prstGeom>
          <a:noFill/>
        </p:spPr>
        <p:txBody>
          <a:bodyPr wrap="square" rtlCol="0">
            <a:spAutoFit/>
          </a:bodyPr>
          <a:lstStyle/>
          <a:p>
            <a:r>
              <a:rPr lang="en-AU" sz="2800" b="1" dirty="0"/>
              <a:t>Nuclear Fission</a:t>
            </a:r>
          </a:p>
          <a:p>
            <a:pPr marL="457200" indent="-457200">
              <a:buFont typeface="Arial" panose="020B0604020202020204" pitchFamily="34" charset="0"/>
              <a:buChar char="•"/>
            </a:pPr>
            <a:r>
              <a:rPr lang="en-AU" sz="2800" dirty="0"/>
              <a:t>For example, when uranium-235 is hit by a neutron, it becomes uranium-236, which is unstable.</a:t>
            </a:r>
          </a:p>
          <a:p>
            <a:pPr marL="457200" indent="-457200">
              <a:buFont typeface="Arial" panose="020B0604020202020204" pitchFamily="34" charset="0"/>
              <a:buChar char="•"/>
            </a:pPr>
            <a:r>
              <a:rPr lang="en-AU" sz="2800" dirty="0"/>
              <a:t>U-236 breaks apart into two smaller nuclei (krypton and barium) and some neutrons.</a:t>
            </a:r>
          </a:p>
          <a:p>
            <a:pPr marL="457200" indent="-457200">
              <a:buFont typeface="Arial" panose="020B0604020202020204" pitchFamily="34" charset="0"/>
              <a:buChar char="•"/>
            </a:pPr>
            <a:r>
              <a:rPr lang="en-AU" sz="2800" dirty="0"/>
              <a:t>The neutrons can then collide with other uranium-235 nuclei, triggering a chain reaction.</a:t>
            </a:r>
          </a:p>
        </p:txBody>
      </p:sp>
      <p:pic>
        <p:nvPicPr>
          <p:cNvPr id="6" name="Picture 5"/>
          <p:cNvPicPr>
            <a:picLocks noChangeAspect="1"/>
          </p:cNvPicPr>
          <p:nvPr/>
        </p:nvPicPr>
        <p:blipFill>
          <a:blip r:embed="rId3"/>
          <a:stretch>
            <a:fillRect/>
          </a:stretch>
        </p:blipFill>
        <p:spPr>
          <a:xfrm>
            <a:off x="5647765" y="148208"/>
            <a:ext cx="6421399" cy="6591727"/>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1697065436"/>
              </p:ext>
            </p:extLst>
          </p:nvPr>
        </p:nvGraphicFramePr>
        <p:xfrm>
          <a:off x="5697386" y="148208"/>
          <a:ext cx="2463077" cy="1280160"/>
        </p:xfrm>
        <a:graphic>
          <a:graphicData uri="http://schemas.openxmlformats.org/drawingml/2006/table">
            <a:tbl>
              <a:tblPr firstRow="1" bandRow="1">
                <a:tableStyleId>{00A15C55-8517-42AA-B614-E9B94910E393}</a:tableStyleId>
              </a:tblPr>
              <a:tblGrid>
                <a:gridCol w="2463077">
                  <a:extLst>
                    <a:ext uri="{9D8B030D-6E8A-4147-A177-3AD203B41FA5}">
                      <a16:colId xmlns:a16="http://schemas.microsoft.com/office/drawing/2014/main" val="20000"/>
                    </a:ext>
                  </a:extLst>
                </a:gridCol>
              </a:tblGrid>
              <a:tr h="353527">
                <a:tc>
                  <a:txBody>
                    <a:bodyPr/>
                    <a:lstStyle/>
                    <a:p>
                      <a:r>
                        <a:rPr lang="en-AU" dirty="0"/>
                        <a:t>CFU 1</a:t>
                      </a:r>
                    </a:p>
                  </a:txBody>
                  <a:tcPr/>
                </a:tc>
                <a:extLst>
                  <a:ext uri="{0D108BD9-81ED-4DB2-BD59-A6C34878D82A}">
                    <a16:rowId xmlns:a16="http://schemas.microsoft.com/office/drawing/2014/main" val="10000"/>
                  </a:ext>
                </a:extLst>
              </a:tr>
              <a:tr h="370840">
                <a:tc>
                  <a:txBody>
                    <a:bodyPr/>
                    <a:lstStyle/>
                    <a:p>
                      <a:r>
                        <a:rPr lang="en-AU" baseline="0"/>
                        <a:t>What happens to the neutrons produced in a fission reaction?</a:t>
                      </a:r>
                      <a:endParaRPr lang="en-AU" dirty="0"/>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27984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4023093"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sp>
        <p:nvSpPr>
          <p:cNvPr id="2" name="TextBox 1"/>
          <p:cNvSpPr txBox="1"/>
          <p:nvPr/>
        </p:nvSpPr>
        <p:spPr>
          <a:xfrm>
            <a:off x="0" y="732983"/>
            <a:ext cx="9469256" cy="2246769"/>
          </a:xfrm>
          <a:prstGeom prst="rect">
            <a:avLst/>
          </a:prstGeom>
          <a:noFill/>
        </p:spPr>
        <p:txBody>
          <a:bodyPr wrap="square" rtlCol="0">
            <a:spAutoFit/>
          </a:bodyPr>
          <a:lstStyle/>
          <a:p>
            <a:r>
              <a:rPr lang="en-AU" sz="2800" b="1" dirty="0"/>
              <a:t>Importance of Uranium Fission</a:t>
            </a:r>
          </a:p>
          <a:p>
            <a:pPr marL="457200" indent="-457200">
              <a:buFont typeface="Arial" panose="020B0604020202020204" pitchFamily="34" charset="0"/>
              <a:buChar char="•"/>
            </a:pPr>
            <a:r>
              <a:rPr lang="en-AU" sz="2800" dirty="0"/>
              <a:t>An uncontrolled chain reaction results in a nuclear explosion (e.g. an atomic bomb).</a:t>
            </a:r>
          </a:p>
          <a:p>
            <a:pPr marL="457200" indent="-457200">
              <a:buFont typeface="Arial" panose="020B0604020202020204" pitchFamily="34" charset="0"/>
              <a:buChar char="•"/>
            </a:pPr>
            <a:r>
              <a:rPr lang="en-AU" sz="2800" dirty="0"/>
              <a:t>A controlled chain reaction can be used to produce electricity (e.g. a nuclear reactor).</a:t>
            </a:r>
          </a:p>
        </p:txBody>
      </p:sp>
      <p:graphicFrame>
        <p:nvGraphicFramePr>
          <p:cNvPr id="10" name="Table 9"/>
          <p:cNvGraphicFramePr>
            <a:graphicFrameLocks noGrp="1"/>
          </p:cNvGraphicFramePr>
          <p:nvPr>
            <p:extLst>
              <p:ext uri="{D42A27DB-BD31-4B8C-83A1-F6EECF244321}">
                <p14:modId xmlns:p14="http://schemas.microsoft.com/office/powerpoint/2010/main" val="732611333"/>
              </p:ext>
            </p:extLst>
          </p:nvPr>
        </p:nvGraphicFramePr>
        <p:xfrm>
          <a:off x="9523075" y="160203"/>
          <a:ext cx="2463077" cy="1554480"/>
        </p:xfrm>
        <a:graphic>
          <a:graphicData uri="http://schemas.openxmlformats.org/drawingml/2006/table">
            <a:tbl>
              <a:tblPr firstRow="1" bandRow="1">
                <a:tableStyleId>{00A15C55-8517-42AA-B614-E9B94910E393}</a:tableStyleId>
              </a:tblPr>
              <a:tblGrid>
                <a:gridCol w="2463077">
                  <a:extLst>
                    <a:ext uri="{9D8B030D-6E8A-4147-A177-3AD203B41FA5}">
                      <a16:colId xmlns:a16="http://schemas.microsoft.com/office/drawing/2014/main" val="20000"/>
                    </a:ext>
                  </a:extLst>
                </a:gridCol>
              </a:tblGrid>
              <a:tr h="353527">
                <a:tc>
                  <a:txBody>
                    <a:bodyPr/>
                    <a:lstStyle/>
                    <a:p>
                      <a:r>
                        <a:rPr lang="en-AU" dirty="0"/>
                        <a:t>CFU 1</a:t>
                      </a:r>
                    </a:p>
                  </a:txBody>
                  <a:tcPr/>
                </a:tc>
                <a:extLst>
                  <a:ext uri="{0D108BD9-81ED-4DB2-BD59-A6C34878D82A}">
                    <a16:rowId xmlns:a16="http://schemas.microsoft.com/office/drawing/2014/main" val="10000"/>
                  </a:ext>
                </a:extLst>
              </a:tr>
              <a:tr h="370840">
                <a:tc>
                  <a:txBody>
                    <a:bodyPr/>
                    <a:lstStyle/>
                    <a:p>
                      <a:r>
                        <a:rPr lang="en-AU" baseline="0"/>
                        <a:t>How are nuclear fission reactions useful and how can they be harmful?</a:t>
                      </a:r>
                      <a:endParaRPr lang="en-AU" dirty="0"/>
                    </a:p>
                  </a:txBody>
                  <a:tcPr/>
                </a:tc>
                <a:extLst>
                  <a:ext uri="{0D108BD9-81ED-4DB2-BD59-A6C34878D82A}">
                    <a16:rowId xmlns:a16="http://schemas.microsoft.com/office/drawing/2014/main" val="10001"/>
                  </a:ext>
                </a:extLst>
              </a:tr>
            </a:tbl>
          </a:graphicData>
        </a:graphic>
      </p:graphicFrame>
      <p:pic>
        <p:nvPicPr>
          <p:cNvPr id="7" name="Picture 6"/>
          <p:cNvPicPr>
            <a:picLocks noChangeAspect="1"/>
          </p:cNvPicPr>
          <p:nvPr/>
        </p:nvPicPr>
        <p:blipFill>
          <a:blip r:embed="rId3"/>
          <a:stretch>
            <a:fillRect/>
          </a:stretch>
        </p:blipFill>
        <p:spPr>
          <a:xfrm>
            <a:off x="650044" y="3113856"/>
            <a:ext cx="5259989" cy="3509682"/>
          </a:xfrm>
          <a:prstGeom prst="rect">
            <a:avLst/>
          </a:prstGeom>
        </p:spPr>
      </p:pic>
      <p:pic>
        <p:nvPicPr>
          <p:cNvPr id="5" name="Picture 4"/>
          <p:cNvPicPr>
            <a:picLocks noChangeAspect="1"/>
          </p:cNvPicPr>
          <p:nvPr/>
        </p:nvPicPr>
        <p:blipFill>
          <a:blip r:embed="rId4"/>
          <a:stretch>
            <a:fillRect/>
          </a:stretch>
        </p:blipFill>
        <p:spPr>
          <a:xfrm>
            <a:off x="6113661" y="3113856"/>
            <a:ext cx="5373676" cy="3509682"/>
          </a:xfrm>
          <a:prstGeom prst="rect">
            <a:avLst/>
          </a:prstGeom>
        </p:spPr>
      </p:pic>
    </p:spTree>
    <p:extLst>
      <p:ext uri="{BB962C8B-B14F-4D97-AF65-F5344CB8AC3E}">
        <p14:creationId xmlns:p14="http://schemas.microsoft.com/office/powerpoint/2010/main" val="3867894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4023093"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sp>
        <p:nvSpPr>
          <p:cNvPr id="2" name="TextBox 1"/>
          <p:cNvSpPr txBox="1"/>
          <p:nvPr/>
        </p:nvSpPr>
        <p:spPr>
          <a:xfrm>
            <a:off x="0" y="732983"/>
            <a:ext cx="8876474" cy="5693866"/>
          </a:xfrm>
          <a:prstGeom prst="rect">
            <a:avLst/>
          </a:prstGeom>
          <a:noFill/>
        </p:spPr>
        <p:txBody>
          <a:bodyPr wrap="square" rtlCol="0">
            <a:spAutoFit/>
          </a:bodyPr>
          <a:lstStyle/>
          <a:p>
            <a:r>
              <a:rPr lang="en-AU" sz="2800" b="1" dirty="0"/>
              <a:t>Atomic Bombs</a:t>
            </a:r>
          </a:p>
          <a:p>
            <a:pPr marL="457200" indent="-457200">
              <a:buFont typeface="Arial" panose="020B0604020202020204" pitchFamily="34" charset="0"/>
              <a:buChar char="•"/>
            </a:pPr>
            <a:r>
              <a:rPr lang="en-AU" sz="2800" dirty="0"/>
              <a:t>In World War II, two nuclear fission bombs were dropped in Japan by US pilots.</a:t>
            </a:r>
          </a:p>
          <a:p>
            <a:pPr marL="457200" indent="-457200">
              <a:buFont typeface="Arial" panose="020B0604020202020204" pitchFamily="34" charset="0"/>
              <a:buChar char="•"/>
            </a:pPr>
            <a:r>
              <a:rPr lang="en-AU" sz="2800" dirty="0"/>
              <a:t>The first bomb, nicknamed “Little Boy”, was dropped on Hiroshima on August 6, 1945.</a:t>
            </a:r>
          </a:p>
          <a:p>
            <a:pPr marL="914400" lvl="1" indent="-457200">
              <a:buFont typeface="Arial" panose="020B0604020202020204" pitchFamily="34" charset="0"/>
              <a:buChar char="•"/>
            </a:pPr>
            <a:r>
              <a:rPr lang="en-AU" sz="2800" dirty="0"/>
              <a:t>It contained 64 kg of uranium-235, but released 63 TJ (63 000 000 000 000 J) of energy when it exploded, equivalent to 15000 tons of TNT.</a:t>
            </a:r>
          </a:p>
          <a:p>
            <a:pPr marL="457200" indent="-457200">
              <a:buFont typeface="Arial" panose="020B0604020202020204" pitchFamily="34" charset="0"/>
              <a:buChar char="•"/>
            </a:pPr>
            <a:r>
              <a:rPr lang="en-AU" sz="2800" dirty="0"/>
              <a:t>The second bomb, known as “Fat Man”, was dropped on Nagasaki three days later.</a:t>
            </a:r>
          </a:p>
          <a:p>
            <a:pPr marL="914400" lvl="1" indent="-457200">
              <a:buFont typeface="Arial" panose="020B0604020202020204" pitchFamily="34" charset="0"/>
              <a:buChar char="•"/>
            </a:pPr>
            <a:r>
              <a:rPr lang="en-AU" sz="2800" dirty="0"/>
              <a:t>It contained a mere 6.4 kg of plutonium, but exploded with the energy of 21000 tons of TNT (88 TJ).</a:t>
            </a:r>
          </a:p>
        </p:txBody>
      </p:sp>
      <p:graphicFrame>
        <p:nvGraphicFramePr>
          <p:cNvPr id="10" name="Table 9"/>
          <p:cNvGraphicFramePr>
            <a:graphicFrameLocks noGrp="1"/>
          </p:cNvGraphicFramePr>
          <p:nvPr>
            <p:extLst>
              <p:ext uri="{D42A27DB-BD31-4B8C-83A1-F6EECF244321}">
                <p14:modId xmlns:p14="http://schemas.microsoft.com/office/powerpoint/2010/main" val="1490723373"/>
              </p:ext>
            </p:extLst>
          </p:nvPr>
        </p:nvGraphicFramePr>
        <p:xfrm>
          <a:off x="9523075" y="160203"/>
          <a:ext cx="2463077" cy="1280160"/>
        </p:xfrm>
        <a:graphic>
          <a:graphicData uri="http://schemas.openxmlformats.org/drawingml/2006/table">
            <a:tbl>
              <a:tblPr firstRow="1" bandRow="1">
                <a:tableStyleId>{00A15C55-8517-42AA-B614-E9B94910E393}</a:tableStyleId>
              </a:tblPr>
              <a:tblGrid>
                <a:gridCol w="2463077">
                  <a:extLst>
                    <a:ext uri="{9D8B030D-6E8A-4147-A177-3AD203B41FA5}">
                      <a16:colId xmlns:a16="http://schemas.microsoft.com/office/drawing/2014/main" val="20000"/>
                    </a:ext>
                  </a:extLst>
                </a:gridCol>
              </a:tblGrid>
              <a:tr h="353527">
                <a:tc>
                  <a:txBody>
                    <a:bodyPr/>
                    <a:lstStyle/>
                    <a:p>
                      <a:r>
                        <a:rPr lang="en-AU" dirty="0"/>
                        <a:t>CFU 1</a:t>
                      </a:r>
                    </a:p>
                  </a:txBody>
                  <a:tcPr/>
                </a:tc>
                <a:extLst>
                  <a:ext uri="{0D108BD9-81ED-4DB2-BD59-A6C34878D82A}">
                    <a16:rowId xmlns:a16="http://schemas.microsoft.com/office/drawing/2014/main" val="10000"/>
                  </a:ext>
                </a:extLst>
              </a:tr>
              <a:tr h="370840">
                <a:tc>
                  <a:txBody>
                    <a:bodyPr/>
                    <a:lstStyle/>
                    <a:p>
                      <a:r>
                        <a:rPr lang="en-AU" baseline="0"/>
                        <a:t>Watch the video, and list some of the effects of the bombs.</a:t>
                      </a:r>
                      <a:endParaRPr lang="en-AU" dirty="0"/>
                    </a:p>
                  </a:txBody>
                  <a:tcPr/>
                </a:tc>
                <a:extLst>
                  <a:ext uri="{0D108BD9-81ED-4DB2-BD59-A6C34878D82A}">
                    <a16:rowId xmlns:a16="http://schemas.microsoft.com/office/drawing/2014/main" val="10001"/>
                  </a:ext>
                </a:extLst>
              </a:tr>
            </a:tbl>
          </a:graphicData>
        </a:graphic>
      </p:graphicFrame>
      <p:pic>
        <p:nvPicPr>
          <p:cNvPr id="3" name="Picture 2"/>
          <p:cNvPicPr>
            <a:picLocks noChangeAspect="1"/>
          </p:cNvPicPr>
          <p:nvPr/>
        </p:nvPicPr>
        <p:blipFill>
          <a:blip r:embed="rId3"/>
          <a:stretch>
            <a:fillRect/>
          </a:stretch>
        </p:blipFill>
        <p:spPr>
          <a:xfrm>
            <a:off x="8876474" y="1840898"/>
            <a:ext cx="3312544" cy="2685709"/>
          </a:xfrm>
          <a:prstGeom prst="rect">
            <a:avLst/>
          </a:prstGeom>
        </p:spPr>
      </p:pic>
      <p:pic>
        <p:nvPicPr>
          <p:cNvPr id="1026" name="Picture 2">
            <a:extLst>
              <a:ext uri="{FF2B5EF4-FFF2-40B4-BE49-F238E27FC236}">
                <a16:creationId xmlns:a16="http://schemas.microsoft.com/office/drawing/2014/main" id="{51F52FD1-4A7D-4F7C-9528-E66B43F0F6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76474" y="4658878"/>
            <a:ext cx="3312543" cy="2199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161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WII bombings of Hiroshima and Nagasaki, Japa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7999"/>
          </a:xfrm>
          <a:prstGeom prst="rect">
            <a:avLst/>
          </a:prstGeom>
        </p:spPr>
      </p:pic>
    </p:spTree>
    <p:extLst>
      <p:ext uri="{BB962C8B-B14F-4D97-AF65-F5344CB8AC3E}">
        <p14:creationId xmlns:p14="http://schemas.microsoft.com/office/powerpoint/2010/main" val="16296904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6275967"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Skill Development / Guided Practice</a:t>
            </a:r>
          </a:p>
        </p:txBody>
      </p:sp>
      <p:sp>
        <p:nvSpPr>
          <p:cNvPr id="10" name="Title 1"/>
          <p:cNvSpPr txBox="1">
            <a:spLocks/>
          </p:cNvSpPr>
          <p:nvPr/>
        </p:nvSpPr>
        <p:spPr>
          <a:xfrm>
            <a:off x="0" y="732982"/>
            <a:ext cx="10515600" cy="121011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1200"/>
              </a:spcAft>
            </a:pPr>
            <a:r>
              <a:rPr lang="en-AU" sz="2800">
                <a:latin typeface="+mn-lt"/>
                <a:sym typeface="Wingdings" panose="05000000000000000000" pitchFamily="2" charset="2"/>
              </a:rPr>
              <a:t>Collect a worksheet from your teacher and use the information on the next few slides to describe the impacts of an atomic bomb the same size as “Little Boy”, if it was dropped on Perth.</a:t>
            </a:r>
            <a:endParaRPr lang="en-AU" sz="2800" dirty="0">
              <a:latin typeface="+mn-lt"/>
              <a:sym typeface="Wingdings" panose="05000000000000000000" pitchFamily="2" charset="2"/>
            </a:endParaRPr>
          </a:p>
        </p:txBody>
      </p:sp>
      <p:sp>
        <p:nvSpPr>
          <p:cNvPr id="15" name="Title 1"/>
          <p:cNvSpPr txBox="1">
            <a:spLocks/>
          </p:cNvSpPr>
          <p:nvPr/>
        </p:nvSpPr>
        <p:spPr>
          <a:xfrm>
            <a:off x="0" y="2257128"/>
            <a:ext cx="12008224" cy="43319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1200"/>
              </a:spcAft>
            </a:pPr>
            <a:r>
              <a:rPr lang="en-AU" sz="2800" b="1" u="sng" dirty="0">
                <a:latin typeface="+mn-lt"/>
                <a:sym typeface="Wingdings" panose="05000000000000000000" pitchFamily="2" charset="2"/>
              </a:rPr>
              <a:t>Blast Effects</a:t>
            </a:r>
          </a:p>
          <a:p>
            <a:pPr>
              <a:spcAft>
                <a:spcPts val="1200"/>
              </a:spcAft>
            </a:pPr>
            <a:r>
              <a:rPr lang="en-AU" sz="2800" b="1" dirty="0">
                <a:latin typeface="+mn-lt"/>
                <a:sym typeface="Wingdings" panose="05000000000000000000" pitchFamily="2" charset="2"/>
              </a:rPr>
              <a:t>Fireball</a:t>
            </a:r>
            <a:r>
              <a:rPr lang="en-AU" sz="2800" dirty="0">
                <a:latin typeface="+mn-lt"/>
                <a:sym typeface="Wingdings" panose="05000000000000000000" pitchFamily="2" charset="2"/>
              </a:rPr>
              <a:t>: Flames incinerate most buildings, objects, and people.</a:t>
            </a:r>
          </a:p>
          <a:p>
            <a:pPr>
              <a:spcAft>
                <a:spcPts val="1200"/>
              </a:spcAft>
            </a:pPr>
            <a:r>
              <a:rPr lang="en-AU" sz="2800" b="1" dirty="0">
                <a:latin typeface="+mn-lt"/>
                <a:sym typeface="Wingdings" panose="05000000000000000000" pitchFamily="2" charset="2"/>
              </a:rPr>
              <a:t>Radiation</a:t>
            </a:r>
            <a:r>
              <a:rPr lang="en-AU" sz="2800" dirty="0">
                <a:latin typeface="+mn-lt"/>
                <a:sym typeface="Wingdings" panose="05000000000000000000" pitchFamily="2" charset="2"/>
              </a:rPr>
              <a:t>: Gamma and other radiation are so intense that 50% or more people will die with in several hours to several weeks.</a:t>
            </a:r>
          </a:p>
          <a:p>
            <a:pPr>
              <a:spcAft>
                <a:spcPts val="1200"/>
              </a:spcAft>
            </a:pPr>
            <a:r>
              <a:rPr lang="en-AU" sz="2800" b="1" dirty="0">
                <a:latin typeface="+mn-lt"/>
                <a:sym typeface="Wingdings" panose="05000000000000000000" pitchFamily="2" charset="2"/>
              </a:rPr>
              <a:t>Air blast</a:t>
            </a:r>
            <a:r>
              <a:rPr lang="en-AU" sz="2800" dirty="0">
                <a:latin typeface="+mn-lt"/>
                <a:sym typeface="Wingdings" panose="05000000000000000000" pitchFamily="2" charset="2"/>
              </a:rPr>
              <a:t>: A shock wave which is powerful enough to collapse buildings, rupture eardrums, and cause other injuries / fatalities.</a:t>
            </a:r>
          </a:p>
          <a:p>
            <a:pPr>
              <a:spcAft>
                <a:spcPts val="1200"/>
              </a:spcAft>
            </a:pPr>
            <a:r>
              <a:rPr lang="en-AU" sz="2800" b="1" dirty="0">
                <a:latin typeface="+mn-lt"/>
                <a:sym typeface="Wingdings" panose="05000000000000000000" pitchFamily="2" charset="2"/>
              </a:rPr>
              <a:t>Thermal radiation</a:t>
            </a:r>
            <a:r>
              <a:rPr lang="en-AU" sz="2800" dirty="0">
                <a:latin typeface="+mn-lt"/>
                <a:sym typeface="Wingdings" panose="05000000000000000000" pitchFamily="2" charset="2"/>
              </a:rPr>
              <a:t>: Thermal and UV radiation causes 3</a:t>
            </a:r>
            <a:r>
              <a:rPr lang="en-AU" sz="2800" baseline="30000" dirty="0">
                <a:latin typeface="+mn-lt"/>
                <a:sym typeface="Wingdings" panose="05000000000000000000" pitchFamily="2" charset="2"/>
              </a:rPr>
              <a:t>rd</a:t>
            </a:r>
            <a:r>
              <a:rPr lang="en-AU" sz="2800" dirty="0">
                <a:latin typeface="+mn-lt"/>
                <a:sym typeface="Wingdings" panose="05000000000000000000" pitchFamily="2" charset="2"/>
              </a:rPr>
              <a:t> degree burns, which are often painless because they destroy nerves.</a:t>
            </a:r>
          </a:p>
        </p:txBody>
      </p:sp>
    </p:spTree>
    <p:extLst>
      <p:ext uri="{BB962C8B-B14F-4D97-AF65-F5344CB8AC3E}">
        <p14:creationId xmlns:p14="http://schemas.microsoft.com/office/powerpoint/2010/main" val="3936831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5"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6275967"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Skill Development / Guided Practice</a:t>
            </a:r>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5902657" y="440595"/>
            <a:ext cx="6944436" cy="6115829"/>
          </a:xfrm>
          <a:prstGeom prst="rect">
            <a:avLst/>
          </a:prstGeom>
          <a:noFill/>
        </p:spPr>
      </p:pic>
      <p:sp>
        <p:nvSpPr>
          <p:cNvPr id="10" name="Title 1"/>
          <p:cNvSpPr txBox="1">
            <a:spLocks/>
          </p:cNvSpPr>
          <p:nvPr/>
        </p:nvSpPr>
        <p:spPr>
          <a:xfrm>
            <a:off x="-2" y="732980"/>
            <a:ext cx="6086423" cy="5823443"/>
          </a:xfrm>
          <a:prstGeom prst="rect">
            <a:avLst/>
          </a:prstGeom>
          <a:solidFill>
            <a:schemeClr val="bg1"/>
          </a:solidFill>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1200"/>
              </a:spcAft>
            </a:pPr>
            <a:r>
              <a:rPr lang="en-AU" sz="2800">
                <a:latin typeface="+mn-lt"/>
                <a:sym typeface="Wingdings" panose="05000000000000000000" pitchFamily="2" charset="2"/>
              </a:rPr>
              <a:t>Draw the impact zones on your map, colour code them and complete the key. (you can use different colours to the map shown)</a:t>
            </a:r>
          </a:p>
          <a:p>
            <a:pPr>
              <a:spcAft>
                <a:spcPts val="1200"/>
              </a:spcAft>
            </a:pPr>
            <a:endParaRPr lang="en-AU" sz="2800">
              <a:latin typeface="+mn-lt"/>
              <a:sym typeface="Wingdings" panose="05000000000000000000" pitchFamily="2" charset="2"/>
            </a:endParaRPr>
          </a:p>
          <a:p>
            <a:pPr>
              <a:spcAft>
                <a:spcPts val="1200"/>
              </a:spcAft>
            </a:pPr>
            <a:r>
              <a:rPr lang="en-AU" sz="2800">
                <a:latin typeface="+mn-lt"/>
                <a:sym typeface="Wingdings" panose="05000000000000000000" pitchFamily="2" charset="2"/>
              </a:rPr>
              <a:t>Yellow: Fireball (0.17 km</a:t>
            </a:r>
            <a:r>
              <a:rPr lang="en-AU" sz="2800" baseline="30000">
                <a:latin typeface="+mn-lt"/>
                <a:sym typeface="Wingdings" panose="05000000000000000000" pitchFamily="2" charset="2"/>
              </a:rPr>
              <a:t>2</a:t>
            </a:r>
            <a:r>
              <a:rPr lang="en-AU" sz="2800">
                <a:latin typeface="+mn-lt"/>
                <a:sym typeface="Wingdings" panose="05000000000000000000" pitchFamily="2" charset="2"/>
              </a:rPr>
              <a:t>)</a:t>
            </a:r>
          </a:p>
          <a:p>
            <a:pPr>
              <a:spcAft>
                <a:spcPts val="1200"/>
              </a:spcAft>
            </a:pPr>
            <a:r>
              <a:rPr lang="en-AU" sz="2800">
                <a:latin typeface="+mn-lt"/>
                <a:sym typeface="Wingdings" panose="05000000000000000000" pitchFamily="2" charset="2"/>
              </a:rPr>
              <a:t>Red: Air Blast - 20 psi pressure (0.9 km</a:t>
            </a:r>
            <a:r>
              <a:rPr lang="en-AU" sz="2800" baseline="30000">
                <a:latin typeface="+mn-lt"/>
                <a:sym typeface="Wingdings" panose="05000000000000000000" pitchFamily="2" charset="2"/>
              </a:rPr>
              <a:t>2</a:t>
            </a:r>
            <a:r>
              <a:rPr lang="en-AU" sz="2800">
                <a:latin typeface="+mn-lt"/>
                <a:sym typeface="Wingdings" panose="05000000000000000000" pitchFamily="2" charset="2"/>
              </a:rPr>
              <a:t>)</a:t>
            </a:r>
          </a:p>
          <a:p>
            <a:pPr>
              <a:spcAft>
                <a:spcPts val="1200"/>
              </a:spcAft>
            </a:pPr>
            <a:r>
              <a:rPr lang="en-AU" sz="2800">
                <a:latin typeface="+mn-lt"/>
                <a:sym typeface="Wingdings" panose="05000000000000000000" pitchFamily="2" charset="2"/>
              </a:rPr>
              <a:t>Lilac: Air Blast - 5 psi pressure (4 km</a:t>
            </a:r>
            <a:r>
              <a:rPr lang="en-AU" sz="2800" baseline="30000">
                <a:latin typeface="+mn-lt"/>
                <a:sym typeface="Wingdings" panose="05000000000000000000" pitchFamily="2" charset="2"/>
              </a:rPr>
              <a:t>2</a:t>
            </a:r>
            <a:r>
              <a:rPr lang="en-AU" sz="2800">
                <a:latin typeface="+mn-lt"/>
                <a:sym typeface="Wingdings" panose="05000000000000000000" pitchFamily="2" charset="2"/>
              </a:rPr>
              <a:t>)</a:t>
            </a:r>
          </a:p>
          <a:p>
            <a:pPr>
              <a:spcAft>
                <a:spcPts val="1200"/>
              </a:spcAft>
            </a:pPr>
            <a:r>
              <a:rPr lang="en-AU" sz="2800">
                <a:latin typeface="+mn-lt"/>
                <a:sym typeface="Wingdings" panose="05000000000000000000" pitchFamily="2" charset="2"/>
              </a:rPr>
              <a:t>Green: Radiation (6 km</a:t>
            </a:r>
            <a:r>
              <a:rPr lang="en-AU" sz="2800" baseline="30000">
                <a:latin typeface="+mn-lt"/>
                <a:sym typeface="Wingdings" panose="05000000000000000000" pitchFamily="2" charset="2"/>
              </a:rPr>
              <a:t>2</a:t>
            </a:r>
            <a:r>
              <a:rPr lang="en-AU" sz="2800">
                <a:latin typeface="+mn-lt"/>
                <a:sym typeface="Wingdings" panose="05000000000000000000" pitchFamily="2" charset="2"/>
              </a:rPr>
              <a:t>)</a:t>
            </a:r>
          </a:p>
          <a:p>
            <a:pPr>
              <a:spcAft>
                <a:spcPts val="1200"/>
              </a:spcAft>
            </a:pPr>
            <a:r>
              <a:rPr lang="en-AU" sz="2800">
                <a:latin typeface="+mn-lt"/>
                <a:sym typeface="Wingdings" panose="05000000000000000000" pitchFamily="2" charset="2"/>
              </a:rPr>
              <a:t>Orange: Thermal radiation (9 km</a:t>
            </a:r>
            <a:r>
              <a:rPr lang="en-AU" sz="2800" baseline="30000">
                <a:latin typeface="+mn-lt"/>
                <a:sym typeface="Wingdings" panose="05000000000000000000" pitchFamily="2" charset="2"/>
              </a:rPr>
              <a:t>2</a:t>
            </a:r>
            <a:r>
              <a:rPr lang="en-AU" sz="2800">
                <a:latin typeface="+mn-lt"/>
                <a:sym typeface="Wingdings" panose="05000000000000000000" pitchFamily="2" charset="2"/>
              </a:rPr>
              <a:t>)</a:t>
            </a:r>
          </a:p>
          <a:p>
            <a:pPr>
              <a:spcAft>
                <a:spcPts val="1200"/>
              </a:spcAft>
            </a:pPr>
            <a:r>
              <a:rPr lang="en-AU" sz="2800">
                <a:latin typeface="+mn-lt"/>
                <a:sym typeface="Wingdings" panose="05000000000000000000" pitchFamily="2" charset="2"/>
              </a:rPr>
              <a:t>Grey: Air Blast - 1 psi pressure (26 km</a:t>
            </a:r>
            <a:r>
              <a:rPr lang="en-AU" sz="2800" baseline="30000">
                <a:latin typeface="+mn-lt"/>
                <a:sym typeface="Wingdings" panose="05000000000000000000" pitchFamily="2" charset="2"/>
              </a:rPr>
              <a:t>2</a:t>
            </a:r>
            <a:r>
              <a:rPr lang="en-AU" sz="2800">
                <a:latin typeface="+mn-lt"/>
                <a:sym typeface="Wingdings" panose="05000000000000000000" pitchFamily="2" charset="2"/>
              </a:rPr>
              <a:t>)</a:t>
            </a:r>
          </a:p>
          <a:p>
            <a:pPr>
              <a:spcAft>
                <a:spcPts val="1200"/>
              </a:spcAft>
            </a:pPr>
            <a:endParaRPr lang="en-AU" sz="2800" dirty="0">
              <a:latin typeface="+mn-lt"/>
              <a:sym typeface="Wingdings" panose="05000000000000000000" pitchFamily="2" charset="2"/>
            </a:endParaRPr>
          </a:p>
        </p:txBody>
      </p:sp>
    </p:spTree>
    <p:extLst>
      <p:ext uri="{BB962C8B-B14F-4D97-AF65-F5344CB8AC3E}">
        <p14:creationId xmlns:p14="http://schemas.microsoft.com/office/powerpoint/2010/main" val="3951184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3"/>
          <a:stretch>
            <a:fillRect/>
          </a:stretch>
        </p:blipFill>
        <p:spPr>
          <a:xfrm>
            <a:off x="1549021" y="20035"/>
            <a:ext cx="10642979" cy="6837965"/>
          </a:xfrm>
          <a:prstGeom prst="rect">
            <a:avLst/>
          </a:prstGeom>
        </p:spPr>
      </p:pic>
      <p:sp>
        <p:nvSpPr>
          <p:cNvPr id="4" name="TextBox 3"/>
          <p:cNvSpPr txBox="1"/>
          <p:nvPr/>
        </p:nvSpPr>
        <p:spPr>
          <a:xfrm>
            <a:off x="0" y="148208"/>
            <a:ext cx="6275967"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Skill Development / Guided Practice</a:t>
            </a:r>
          </a:p>
        </p:txBody>
      </p:sp>
      <p:sp>
        <p:nvSpPr>
          <p:cNvPr id="10" name="Title 1"/>
          <p:cNvSpPr txBox="1">
            <a:spLocks/>
          </p:cNvSpPr>
          <p:nvPr/>
        </p:nvSpPr>
        <p:spPr>
          <a:xfrm>
            <a:off x="-2" y="732980"/>
            <a:ext cx="6086423" cy="6125020"/>
          </a:xfrm>
          <a:prstGeom prst="rect">
            <a:avLst/>
          </a:prstGeom>
          <a:solidFill>
            <a:schemeClr val="bg1"/>
          </a:solidFill>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1200"/>
              </a:spcAft>
            </a:pPr>
            <a:r>
              <a:rPr lang="en-AU" sz="2800">
                <a:latin typeface="+mn-lt"/>
                <a:sym typeface="Wingdings" panose="05000000000000000000" pitchFamily="2" charset="2"/>
              </a:rPr>
              <a:t>Write the description of nuclear fallout on the second page of the worksheet.</a:t>
            </a:r>
          </a:p>
          <a:p>
            <a:pPr>
              <a:spcAft>
                <a:spcPts val="1200"/>
              </a:spcAft>
            </a:pPr>
            <a:endParaRPr lang="en-AU" sz="2800">
              <a:latin typeface="+mn-lt"/>
              <a:sym typeface="Wingdings" panose="05000000000000000000" pitchFamily="2" charset="2"/>
            </a:endParaRPr>
          </a:p>
          <a:p>
            <a:pPr marL="457200" indent="-457200">
              <a:spcAft>
                <a:spcPts val="1200"/>
              </a:spcAft>
              <a:buFont typeface="Arial" panose="020B0604020202020204" pitchFamily="34" charset="0"/>
              <a:buChar char="•"/>
            </a:pPr>
            <a:r>
              <a:rPr lang="en-AU" sz="2800">
                <a:latin typeface="+mn-lt"/>
                <a:sym typeface="Wingdings" panose="05000000000000000000" pitchFamily="2" charset="2"/>
              </a:rPr>
              <a:t>Nuclear fallout is the residual radioactive material in the air, in the form of dust and ash.</a:t>
            </a:r>
          </a:p>
          <a:p>
            <a:pPr marL="457200" indent="-457200">
              <a:spcAft>
                <a:spcPts val="1200"/>
              </a:spcAft>
              <a:buFont typeface="Arial" panose="020B0604020202020204" pitchFamily="34" charset="0"/>
              <a:buChar char="•"/>
            </a:pPr>
            <a:r>
              <a:rPr lang="en-AU" sz="2800">
                <a:latin typeface="+mn-lt"/>
                <a:sym typeface="Wingdings" panose="05000000000000000000" pitchFamily="2" charset="2"/>
              </a:rPr>
              <a:t>It got its name because it “falls out” of the sky after the explosion and shockwave have passed.</a:t>
            </a:r>
          </a:p>
          <a:p>
            <a:pPr marL="457200" indent="-457200">
              <a:spcAft>
                <a:spcPts val="1200"/>
              </a:spcAft>
              <a:buFont typeface="Arial" panose="020B0604020202020204" pitchFamily="34" charset="0"/>
              <a:buChar char="•"/>
            </a:pPr>
            <a:r>
              <a:rPr lang="en-AU" sz="2800">
                <a:latin typeface="+mn-lt"/>
                <a:sym typeface="Wingdings" panose="05000000000000000000" pitchFamily="2" charset="2"/>
              </a:rPr>
              <a:t>Nuclear fallout is measure in rads, which is the absorbed radiation dose.</a:t>
            </a:r>
          </a:p>
          <a:p>
            <a:pPr>
              <a:spcAft>
                <a:spcPts val="1200"/>
              </a:spcAft>
            </a:pPr>
            <a:endParaRPr lang="en-AU" sz="2800">
              <a:latin typeface="+mn-lt"/>
              <a:sym typeface="Wingdings" panose="05000000000000000000" pitchFamily="2" charset="2"/>
            </a:endParaRPr>
          </a:p>
        </p:txBody>
      </p:sp>
    </p:spTree>
    <p:extLst>
      <p:ext uri="{BB962C8B-B14F-4D97-AF65-F5344CB8AC3E}">
        <p14:creationId xmlns:p14="http://schemas.microsoft.com/office/powerpoint/2010/main" val="2597331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3"/>
          <a:stretch>
            <a:fillRect/>
          </a:stretch>
        </p:blipFill>
        <p:spPr>
          <a:xfrm>
            <a:off x="1549021" y="20035"/>
            <a:ext cx="10642979" cy="6837965"/>
          </a:xfrm>
          <a:prstGeom prst="rect">
            <a:avLst/>
          </a:prstGeom>
        </p:spPr>
      </p:pic>
      <p:sp>
        <p:nvSpPr>
          <p:cNvPr id="4" name="TextBox 3"/>
          <p:cNvSpPr txBox="1"/>
          <p:nvPr/>
        </p:nvSpPr>
        <p:spPr>
          <a:xfrm>
            <a:off x="0" y="148208"/>
            <a:ext cx="6275967"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Skill Development / Guided Practice</a:t>
            </a:r>
          </a:p>
        </p:txBody>
      </p:sp>
      <p:sp>
        <p:nvSpPr>
          <p:cNvPr id="10" name="Title 1"/>
          <p:cNvSpPr txBox="1">
            <a:spLocks/>
          </p:cNvSpPr>
          <p:nvPr/>
        </p:nvSpPr>
        <p:spPr>
          <a:xfrm>
            <a:off x="-2" y="732980"/>
            <a:ext cx="6086423" cy="6125020"/>
          </a:xfrm>
          <a:prstGeom prst="rect">
            <a:avLst/>
          </a:prstGeom>
          <a:solidFill>
            <a:schemeClr val="bg1"/>
          </a:solidFill>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1200"/>
              </a:spcAft>
            </a:pPr>
            <a:r>
              <a:rPr lang="en-AU" sz="2800">
                <a:latin typeface="+mn-lt"/>
                <a:sym typeface="Wingdings" panose="05000000000000000000" pitchFamily="2" charset="2"/>
              </a:rPr>
              <a:t>Draw the fallout zones on your map, colour code them and complete the key. (you can use different colours to the map shown)</a:t>
            </a:r>
          </a:p>
          <a:p>
            <a:pPr>
              <a:spcAft>
                <a:spcPts val="1200"/>
              </a:spcAft>
            </a:pPr>
            <a:endParaRPr lang="en-AU" sz="2800">
              <a:latin typeface="+mn-lt"/>
              <a:sym typeface="Wingdings" panose="05000000000000000000" pitchFamily="2" charset="2"/>
            </a:endParaRPr>
          </a:p>
          <a:p>
            <a:pPr>
              <a:spcAft>
                <a:spcPts val="1200"/>
              </a:spcAft>
            </a:pPr>
            <a:r>
              <a:rPr lang="en-AU" sz="2800">
                <a:latin typeface="+mn-lt"/>
                <a:sym typeface="Wingdings" panose="05000000000000000000" pitchFamily="2" charset="2"/>
              </a:rPr>
              <a:t>Red: 1000 rads per hour (5 km)</a:t>
            </a:r>
          </a:p>
          <a:p>
            <a:pPr>
              <a:spcAft>
                <a:spcPts val="1200"/>
              </a:spcAft>
            </a:pPr>
            <a:r>
              <a:rPr lang="en-AU" sz="2800">
                <a:latin typeface="+mn-lt"/>
                <a:sym typeface="Wingdings" panose="05000000000000000000" pitchFamily="2" charset="2"/>
              </a:rPr>
              <a:t>Dark orange: 100 rads per hour (32 km)</a:t>
            </a:r>
          </a:p>
          <a:p>
            <a:pPr>
              <a:spcAft>
                <a:spcPts val="1200"/>
              </a:spcAft>
            </a:pPr>
            <a:r>
              <a:rPr lang="en-AU" sz="2800">
                <a:latin typeface="+mn-lt"/>
                <a:sym typeface="Wingdings" panose="05000000000000000000" pitchFamily="2" charset="2"/>
              </a:rPr>
              <a:t>Light orange: 10 rads per hour (72 km)</a:t>
            </a:r>
          </a:p>
          <a:p>
            <a:pPr>
              <a:spcAft>
                <a:spcPts val="1200"/>
              </a:spcAft>
            </a:pPr>
            <a:r>
              <a:rPr lang="en-AU" sz="2800">
                <a:latin typeface="+mn-lt"/>
                <a:sym typeface="Wingdings" panose="05000000000000000000" pitchFamily="2" charset="2"/>
              </a:rPr>
              <a:t>Yellow: 1 rad per hour (112 km)</a:t>
            </a:r>
          </a:p>
        </p:txBody>
      </p:sp>
    </p:spTree>
    <p:extLst>
      <p:ext uri="{BB962C8B-B14F-4D97-AF65-F5344CB8AC3E}">
        <p14:creationId xmlns:p14="http://schemas.microsoft.com/office/powerpoint/2010/main" val="3648788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2014888"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Relevance</a:t>
            </a:r>
          </a:p>
        </p:txBody>
      </p:sp>
      <p:sp>
        <p:nvSpPr>
          <p:cNvPr id="3" name="TextBox 2"/>
          <p:cNvSpPr txBox="1"/>
          <p:nvPr/>
        </p:nvSpPr>
        <p:spPr>
          <a:xfrm>
            <a:off x="0" y="732983"/>
            <a:ext cx="11395881" cy="3970318"/>
          </a:xfrm>
          <a:prstGeom prst="rect">
            <a:avLst/>
          </a:prstGeom>
          <a:noFill/>
        </p:spPr>
        <p:txBody>
          <a:bodyPr wrap="square" rtlCol="0">
            <a:spAutoFit/>
          </a:bodyPr>
          <a:lstStyle/>
          <a:p>
            <a:r>
              <a:rPr lang="en-AU" sz="2800"/>
              <a:t>Many countries use nuclear fission to produce electricity, despite the risks of nuclear reactions.</a:t>
            </a:r>
          </a:p>
          <a:p>
            <a:endParaRPr lang="en-AU" sz="2800"/>
          </a:p>
          <a:p>
            <a:r>
              <a:rPr lang="en-AU" sz="2800"/>
              <a:t>Following the atomic bombing of Japan in WWII, many countries developed their own nuclear weapons.</a:t>
            </a:r>
          </a:p>
          <a:p>
            <a:endParaRPr lang="en-AU" sz="2800"/>
          </a:p>
          <a:p>
            <a:r>
              <a:rPr lang="en-AU" sz="2800"/>
              <a:t>The full extent of illnesses resulting from the bombing of Japan are still being monitored and evaluated, to help us understand the potential impacts of future nuclear disasters.</a:t>
            </a:r>
            <a:endParaRPr lang="en-AU" sz="2800" dirty="0"/>
          </a:p>
        </p:txBody>
      </p:sp>
    </p:spTree>
    <p:extLst>
      <p:ext uri="{BB962C8B-B14F-4D97-AF65-F5344CB8AC3E}">
        <p14:creationId xmlns:p14="http://schemas.microsoft.com/office/powerpoint/2010/main" val="409268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half-life graph"/>
          <p:cNvPicPr>
            <a:picLocks noChangeAspect="1" noChangeArrowheads="1"/>
          </p:cNvPicPr>
          <p:nvPr/>
        </p:nvPicPr>
        <p:blipFill rotWithShape="1">
          <a:blip r:embed="rId3">
            <a:extLst>
              <a:ext uri="{28A0092B-C50C-407E-A947-70E740481C1C}">
                <a14:useLocalDpi xmlns:a14="http://schemas.microsoft.com/office/drawing/2010/main" val="0"/>
              </a:ext>
            </a:extLst>
          </a:blip>
          <a:srcRect l="43178" t="3140" r="1652" b="2580"/>
          <a:stretch/>
        </p:blipFill>
        <p:spPr bwMode="auto">
          <a:xfrm>
            <a:off x="4101153" y="2767919"/>
            <a:ext cx="5419828" cy="39631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148208"/>
            <a:ext cx="2429041"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Daily Review</a:t>
            </a:r>
          </a:p>
        </p:txBody>
      </p:sp>
      <mc:AlternateContent xmlns:mc="http://schemas.openxmlformats.org/markup-compatibility/2006" xmlns:a14="http://schemas.microsoft.com/office/drawing/2010/main">
        <mc:Choice Requires="a14">
          <p:graphicFrame>
            <p:nvGraphicFramePr>
              <p:cNvPr id="19" name="Table 18"/>
              <p:cNvGraphicFramePr>
                <a:graphicFrameLocks noGrp="1"/>
              </p:cNvGraphicFramePr>
              <p:nvPr>
                <p:extLst>
                  <p:ext uri="{D42A27DB-BD31-4B8C-83A1-F6EECF244321}">
                    <p14:modId xmlns:p14="http://schemas.microsoft.com/office/powerpoint/2010/main" val="1214232590"/>
                  </p:ext>
                </p:extLst>
              </p:nvPr>
            </p:nvGraphicFramePr>
            <p:xfrm>
              <a:off x="8502554" y="148208"/>
              <a:ext cx="3481503" cy="2433320"/>
            </p:xfrm>
            <a:graphic>
              <a:graphicData uri="http://schemas.openxmlformats.org/drawingml/2006/table">
                <a:tbl>
                  <a:tblPr firstRow="1" bandRow="1">
                    <a:tableStyleId>{F5AB1C69-6EDB-4FF4-983F-18BD219EF322}</a:tableStyleId>
                  </a:tblPr>
                  <a:tblGrid>
                    <a:gridCol w="1175314">
                      <a:extLst>
                        <a:ext uri="{9D8B030D-6E8A-4147-A177-3AD203B41FA5}">
                          <a16:colId xmlns:a16="http://schemas.microsoft.com/office/drawing/2014/main" val="20000"/>
                        </a:ext>
                      </a:extLst>
                    </a:gridCol>
                    <a:gridCol w="1145688">
                      <a:extLst>
                        <a:ext uri="{9D8B030D-6E8A-4147-A177-3AD203B41FA5}">
                          <a16:colId xmlns:a16="http://schemas.microsoft.com/office/drawing/2014/main" val="20001"/>
                        </a:ext>
                      </a:extLst>
                    </a:gridCol>
                    <a:gridCol w="1160501">
                      <a:extLst>
                        <a:ext uri="{9D8B030D-6E8A-4147-A177-3AD203B41FA5}">
                          <a16:colId xmlns:a16="http://schemas.microsoft.com/office/drawing/2014/main" val="20002"/>
                        </a:ext>
                      </a:extLst>
                    </a:gridCol>
                  </a:tblGrid>
                  <a:tr h="370840">
                    <a:tc>
                      <a:txBody>
                        <a:bodyPr/>
                        <a:lstStyle/>
                        <a:p>
                          <a:pPr algn="ctr"/>
                          <a:r>
                            <a:rPr lang="en-AU" sz="1600" dirty="0"/>
                            <a:t>Number of Half-Lives</a:t>
                          </a:r>
                        </a:p>
                      </a:txBody>
                      <a:tcPr/>
                    </a:tc>
                    <a:tc>
                      <a:txBody>
                        <a:bodyPr/>
                        <a:lstStyle/>
                        <a:p>
                          <a:pPr algn="ctr"/>
                          <a:r>
                            <a:rPr lang="en-AU" sz="1600" dirty="0"/>
                            <a:t>%</a:t>
                          </a:r>
                          <a:r>
                            <a:rPr lang="en-AU" sz="1600" baseline="0" dirty="0"/>
                            <a:t> Remaining</a:t>
                          </a:r>
                          <a:endParaRPr lang="en-AU" sz="1600" dirty="0"/>
                        </a:p>
                      </a:txBody>
                      <a:tcPr/>
                    </a:tc>
                    <a:tc>
                      <a:txBody>
                        <a:bodyPr/>
                        <a:lstStyle/>
                        <a:p>
                          <a:pPr algn="ctr"/>
                          <a:r>
                            <a:rPr lang="en-AU" sz="1600" dirty="0">
                              <a:latin typeface="+mn-lt"/>
                            </a:rPr>
                            <a:t>Fraction</a:t>
                          </a:r>
                          <a:r>
                            <a:rPr lang="en-AU" sz="1600" baseline="0" dirty="0">
                              <a:latin typeface="+mn-lt"/>
                            </a:rPr>
                            <a:t> Remaining</a:t>
                          </a:r>
                          <a:endParaRPr lang="en-AU" sz="1600" dirty="0">
                            <a:latin typeface="+mn-lt"/>
                          </a:endParaRPr>
                        </a:p>
                      </a:txBody>
                      <a:tcPr/>
                    </a:tc>
                    <a:extLst>
                      <a:ext uri="{0D108BD9-81ED-4DB2-BD59-A6C34878D82A}">
                        <a16:rowId xmlns:a16="http://schemas.microsoft.com/office/drawing/2014/main" val="10000"/>
                      </a:ext>
                    </a:extLst>
                  </a:tr>
                  <a:tr h="370840">
                    <a:tc>
                      <a:txBody>
                        <a:bodyPr/>
                        <a:lstStyle/>
                        <a:p>
                          <a:pPr algn="ctr"/>
                          <a:r>
                            <a:rPr lang="en-AU" sz="1600" dirty="0"/>
                            <a:t>0</a:t>
                          </a:r>
                        </a:p>
                      </a:txBody>
                      <a:tcPr/>
                    </a:tc>
                    <a:tc>
                      <a:txBody>
                        <a:bodyPr/>
                        <a:lstStyle/>
                        <a:p>
                          <a:pPr algn="ctr"/>
                          <a:r>
                            <a:rPr lang="en-AU" sz="1600" dirty="0"/>
                            <a:t>100</a:t>
                          </a:r>
                        </a:p>
                      </a:txBody>
                      <a:tcPr/>
                    </a:tc>
                    <a:tc>
                      <a:txBody>
                        <a:bodyPr/>
                        <a:lstStyle/>
                        <a:p>
                          <a:pPr algn="ctr"/>
                          <a:r>
                            <a:rPr lang="en-AU" sz="1600" dirty="0">
                              <a:latin typeface="+mn-lt"/>
                            </a:rPr>
                            <a:t>1</a:t>
                          </a:r>
                        </a:p>
                      </a:txBody>
                      <a:tcPr/>
                    </a:tc>
                    <a:extLst>
                      <a:ext uri="{0D108BD9-81ED-4DB2-BD59-A6C34878D82A}">
                        <a16:rowId xmlns:a16="http://schemas.microsoft.com/office/drawing/2014/main" val="10001"/>
                      </a:ext>
                    </a:extLst>
                  </a:tr>
                  <a:tr h="370840">
                    <a:tc>
                      <a:txBody>
                        <a:bodyPr/>
                        <a:lstStyle/>
                        <a:p>
                          <a:pPr algn="ctr"/>
                          <a:r>
                            <a:rPr lang="en-AU" sz="1600" dirty="0"/>
                            <a:t>1</a:t>
                          </a:r>
                        </a:p>
                      </a:txBody>
                      <a:tcPr/>
                    </a:tc>
                    <a:tc>
                      <a:txBody>
                        <a:bodyPr/>
                        <a:lstStyle/>
                        <a:p>
                          <a:pPr algn="ctr"/>
                          <a:r>
                            <a:rPr lang="en-AU" sz="1600" dirty="0"/>
                            <a:t>50</a:t>
                          </a:r>
                        </a:p>
                      </a:txBody>
                      <a:tcPr/>
                    </a:tc>
                    <a:tc>
                      <a:txBody>
                        <a:bodyPr/>
                        <a:lstStyle/>
                        <a:p>
                          <a:pPr algn="ctr"/>
                          <a14:m>
                            <m:oMathPara xmlns:m="http://schemas.openxmlformats.org/officeDocument/2006/math">
                              <m:oMathParaPr>
                                <m:jc m:val="centerGroup"/>
                              </m:oMathParaPr>
                              <m:oMath xmlns:m="http://schemas.openxmlformats.org/officeDocument/2006/math">
                                <m:f>
                                  <m:fPr>
                                    <m:type m:val="skw"/>
                                    <m:ctrlPr>
                                      <a:rPr lang="en-AU" sz="1050" b="1" i="1" smtClean="0">
                                        <a:latin typeface="Cambria Math" panose="02040503050406030204" pitchFamily="18" charset="0"/>
                                      </a:rPr>
                                    </m:ctrlPr>
                                  </m:fPr>
                                  <m:num>
                                    <m:r>
                                      <a:rPr lang="en-AU" sz="1050" b="1" i="0" smtClean="0">
                                        <a:latin typeface="Cambria Math" panose="02040503050406030204" pitchFamily="18" charset="0"/>
                                      </a:rPr>
                                      <m:t>𝟏</m:t>
                                    </m:r>
                                  </m:num>
                                  <m:den>
                                    <m:r>
                                      <a:rPr lang="en-AU" sz="1050" b="1" i="0" smtClean="0">
                                        <a:latin typeface="Cambria Math" panose="02040503050406030204" pitchFamily="18" charset="0"/>
                                      </a:rPr>
                                      <m:t>𝟐</m:t>
                                    </m:r>
                                  </m:den>
                                </m:f>
                              </m:oMath>
                            </m:oMathPara>
                          </a14:m>
                          <a:endParaRPr lang="en-AU" sz="1050" b="1" i="0" dirty="0">
                            <a:latin typeface="+mn-lt"/>
                          </a:endParaRPr>
                        </a:p>
                      </a:txBody>
                      <a:tcPr/>
                    </a:tc>
                    <a:extLst>
                      <a:ext uri="{0D108BD9-81ED-4DB2-BD59-A6C34878D82A}">
                        <a16:rowId xmlns:a16="http://schemas.microsoft.com/office/drawing/2014/main" val="10002"/>
                      </a:ext>
                    </a:extLst>
                  </a:tr>
                  <a:tr h="370840">
                    <a:tc>
                      <a:txBody>
                        <a:bodyPr/>
                        <a:lstStyle/>
                        <a:p>
                          <a:pPr algn="ctr"/>
                          <a:r>
                            <a:rPr lang="en-AU" sz="1600" dirty="0"/>
                            <a:t>2</a:t>
                          </a:r>
                        </a:p>
                      </a:txBody>
                      <a:tcPr/>
                    </a:tc>
                    <a:tc>
                      <a:txBody>
                        <a:bodyPr/>
                        <a:lstStyle/>
                        <a:p>
                          <a:pPr algn="ctr"/>
                          <a:r>
                            <a:rPr lang="en-AU" sz="1600" dirty="0"/>
                            <a:t>25</a:t>
                          </a:r>
                        </a:p>
                      </a:txBody>
                      <a:tcPr/>
                    </a:tc>
                    <a:tc>
                      <a:txBody>
                        <a:bodyPr/>
                        <a:lstStyle/>
                        <a:p>
                          <a:pPr algn="ctr"/>
                          <a14:m>
                            <m:oMathPara xmlns:m="http://schemas.openxmlformats.org/officeDocument/2006/math">
                              <m:oMathParaPr>
                                <m:jc m:val="centerGroup"/>
                              </m:oMathParaPr>
                              <m:oMath xmlns:m="http://schemas.openxmlformats.org/officeDocument/2006/math">
                                <m:f>
                                  <m:fPr>
                                    <m:type m:val="skw"/>
                                    <m:ctrlPr>
                                      <a:rPr lang="en-AU" sz="1050" b="1" i="1" smtClean="0">
                                        <a:latin typeface="Cambria Math" panose="02040503050406030204" pitchFamily="18" charset="0"/>
                                      </a:rPr>
                                    </m:ctrlPr>
                                  </m:fPr>
                                  <m:num>
                                    <m:r>
                                      <a:rPr lang="en-AU" sz="1050" b="1" i="0" smtClean="0">
                                        <a:latin typeface="Cambria Math" panose="02040503050406030204" pitchFamily="18" charset="0"/>
                                      </a:rPr>
                                      <m:t>𝟏</m:t>
                                    </m:r>
                                  </m:num>
                                  <m:den>
                                    <m:r>
                                      <a:rPr lang="en-AU" sz="1050" b="1" i="0" smtClean="0">
                                        <a:latin typeface="Cambria Math" panose="02040503050406030204" pitchFamily="18" charset="0"/>
                                      </a:rPr>
                                      <m:t>𝟒</m:t>
                                    </m:r>
                                  </m:den>
                                </m:f>
                              </m:oMath>
                            </m:oMathPara>
                          </a14:m>
                          <a:endParaRPr lang="en-AU" sz="1050" b="1" i="0" dirty="0">
                            <a:latin typeface="+mn-lt"/>
                          </a:endParaRPr>
                        </a:p>
                      </a:txBody>
                      <a:tcPr/>
                    </a:tc>
                    <a:extLst>
                      <a:ext uri="{0D108BD9-81ED-4DB2-BD59-A6C34878D82A}">
                        <a16:rowId xmlns:a16="http://schemas.microsoft.com/office/drawing/2014/main" val="10003"/>
                      </a:ext>
                    </a:extLst>
                  </a:tr>
                  <a:tr h="370840">
                    <a:tc>
                      <a:txBody>
                        <a:bodyPr/>
                        <a:lstStyle/>
                        <a:p>
                          <a:pPr algn="ctr"/>
                          <a:r>
                            <a:rPr lang="en-AU" sz="1600" dirty="0"/>
                            <a:t>3</a:t>
                          </a:r>
                        </a:p>
                      </a:txBody>
                      <a:tcPr/>
                    </a:tc>
                    <a:tc>
                      <a:txBody>
                        <a:bodyPr/>
                        <a:lstStyle/>
                        <a:p>
                          <a:pPr algn="ctr"/>
                          <a:r>
                            <a:rPr lang="en-AU" sz="1600" dirty="0"/>
                            <a:t>12.5</a:t>
                          </a:r>
                        </a:p>
                      </a:txBody>
                      <a:tcPr/>
                    </a:tc>
                    <a:tc>
                      <a:txBody>
                        <a:bodyPr/>
                        <a:lstStyle/>
                        <a:p>
                          <a:pPr algn="ctr"/>
                          <a14:m>
                            <m:oMathPara xmlns:m="http://schemas.openxmlformats.org/officeDocument/2006/math">
                              <m:oMathParaPr>
                                <m:jc m:val="centerGroup"/>
                              </m:oMathParaPr>
                              <m:oMath xmlns:m="http://schemas.openxmlformats.org/officeDocument/2006/math">
                                <m:f>
                                  <m:fPr>
                                    <m:type m:val="skw"/>
                                    <m:ctrlPr>
                                      <a:rPr lang="en-AU" sz="1050" b="1" i="1" smtClean="0">
                                        <a:latin typeface="Cambria Math" panose="02040503050406030204" pitchFamily="18" charset="0"/>
                                      </a:rPr>
                                    </m:ctrlPr>
                                  </m:fPr>
                                  <m:num>
                                    <m:r>
                                      <a:rPr lang="en-AU" sz="1050" b="1" i="0" smtClean="0">
                                        <a:latin typeface="Cambria Math" panose="02040503050406030204" pitchFamily="18" charset="0"/>
                                      </a:rPr>
                                      <m:t>𝟏</m:t>
                                    </m:r>
                                  </m:num>
                                  <m:den>
                                    <m:r>
                                      <a:rPr lang="en-AU" sz="1050" b="1" i="0" smtClean="0">
                                        <a:latin typeface="Cambria Math" panose="02040503050406030204" pitchFamily="18" charset="0"/>
                                      </a:rPr>
                                      <m:t>𝟖</m:t>
                                    </m:r>
                                  </m:den>
                                </m:f>
                              </m:oMath>
                            </m:oMathPara>
                          </a14:m>
                          <a:endParaRPr lang="en-AU" sz="1050" b="1" i="0" dirty="0">
                            <a:latin typeface="+mn-lt"/>
                          </a:endParaRPr>
                        </a:p>
                      </a:txBody>
                      <a:tcPr/>
                    </a:tc>
                    <a:extLst>
                      <a:ext uri="{0D108BD9-81ED-4DB2-BD59-A6C34878D82A}">
                        <a16:rowId xmlns:a16="http://schemas.microsoft.com/office/drawing/2014/main" val="10004"/>
                      </a:ext>
                    </a:extLst>
                  </a:tr>
                  <a:tr h="370840">
                    <a:tc>
                      <a:txBody>
                        <a:bodyPr/>
                        <a:lstStyle/>
                        <a:p>
                          <a:pPr algn="ctr"/>
                          <a:r>
                            <a:rPr lang="en-AU" sz="1600" dirty="0"/>
                            <a:t>4</a:t>
                          </a:r>
                        </a:p>
                      </a:txBody>
                      <a:tcPr/>
                    </a:tc>
                    <a:tc>
                      <a:txBody>
                        <a:bodyPr/>
                        <a:lstStyle/>
                        <a:p>
                          <a:pPr algn="ctr"/>
                          <a:r>
                            <a:rPr lang="en-AU" sz="1600" dirty="0"/>
                            <a:t>6.25</a:t>
                          </a:r>
                        </a:p>
                      </a:txBody>
                      <a:tcPr/>
                    </a:tc>
                    <a:tc>
                      <a:txBody>
                        <a:bodyPr/>
                        <a:lstStyle/>
                        <a:p>
                          <a:pPr algn="ctr"/>
                          <a14:m>
                            <m:oMathPara xmlns:m="http://schemas.openxmlformats.org/officeDocument/2006/math">
                              <m:oMathParaPr>
                                <m:jc m:val="centerGroup"/>
                              </m:oMathParaPr>
                              <m:oMath xmlns:m="http://schemas.openxmlformats.org/officeDocument/2006/math">
                                <m:f>
                                  <m:fPr>
                                    <m:type m:val="skw"/>
                                    <m:ctrlPr>
                                      <a:rPr lang="en-AU" sz="1050" b="1" i="1" smtClean="0">
                                        <a:latin typeface="Cambria Math" panose="02040503050406030204" pitchFamily="18" charset="0"/>
                                      </a:rPr>
                                    </m:ctrlPr>
                                  </m:fPr>
                                  <m:num>
                                    <m:r>
                                      <a:rPr lang="en-AU" sz="1050" b="1" i="0" smtClean="0">
                                        <a:latin typeface="Cambria Math" panose="02040503050406030204" pitchFamily="18" charset="0"/>
                                      </a:rPr>
                                      <m:t>𝟏</m:t>
                                    </m:r>
                                  </m:num>
                                  <m:den>
                                    <m:r>
                                      <a:rPr lang="en-AU" sz="1050" b="1" i="0" smtClean="0">
                                        <a:latin typeface="Cambria Math" panose="02040503050406030204" pitchFamily="18" charset="0"/>
                                      </a:rPr>
                                      <m:t>𝟏𝟔</m:t>
                                    </m:r>
                                  </m:den>
                                </m:f>
                              </m:oMath>
                            </m:oMathPara>
                          </a14:m>
                          <a:endParaRPr lang="en-AU" sz="1050" b="1" i="0" dirty="0">
                            <a:latin typeface="+mn-lt"/>
                          </a:endParaRPr>
                        </a:p>
                      </a:txBody>
                      <a:tcPr/>
                    </a:tc>
                    <a:extLst>
                      <a:ext uri="{0D108BD9-81ED-4DB2-BD59-A6C34878D82A}">
                        <a16:rowId xmlns:a16="http://schemas.microsoft.com/office/drawing/2014/main" val="10005"/>
                      </a:ext>
                    </a:extLst>
                  </a:tr>
                </a:tbl>
              </a:graphicData>
            </a:graphic>
          </p:graphicFrame>
        </mc:Choice>
        <mc:Fallback xmlns="">
          <p:graphicFrame>
            <p:nvGraphicFramePr>
              <p:cNvPr id="19" name="Table 18"/>
              <p:cNvGraphicFramePr>
                <a:graphicFrameLocks noGrp="1"/>
              </p:cNvGraphicFramePr>
              <p:nvPr>
                <p:extLst>
                  <p:ext uri="{D42A27DB-BD31-4B8C-83A1-F6EECF244321}">
                    <p14:modId xmlns:p14="http://schemas.microsoft.com/office/powerpoint/2010/main" val="1214232590"/>
                  </p:ext>
                </p:extLst>
              </p:nvPr>
            </p:nvGraphicFramePr>
            <p:xfrm>
              <a:off x="8502554" y="148208"/>
              <a:ext cx="3481503" cy="2433320"/>
            </p:xfrm>
            <a:graphic>
              <a:graphicData uri="http://schemas.openxmlformats.org/drawingml/2006/table">
                <a:tbl>
                  <a:tblPr firstRow="1" bandRow="1">
                    <a:tableStyleId>{F5AB1C69-6EDB-4FF4-983F-18BD219EF322}</a:tableStyleId>
                  </a:tblPr>
                  <a:tblGrid>
                    <a:gridCol w="1175314"/>
                    <a:gridCol w="1145688"/>
                    <a:gridCol w="1160501"/>
                  </a:tblGrid>
                  <a:tr h="579120">
                    <a:tc>
                      <a:txBody>
                        <a:bodyPr/>
                        <a:lstStyle/>
                        <a:p>
                          <a:pPr algn="ctr"/>
                          <a:r>
                            <a:rPr lang="en-AU" sz="1600" dirty="0" smtClean="0"/>
                            <a:t>Number of Half-Lives</a:t>
                          </a:r>
                          <a:endParaRPr lang="en-AU" sz="1600" dirty="0"/>
                        </a:p>
                      </a:txBody>
                      <a:tcPr/>
                    </a:tc>
                    <a:tc>
                      <a:txBody>
                        <a:bodyPr/>
                        <a:lstStyle/>
                        <a:p>
                          <a:pPr algn="ctr"/>
                          <a:r>
                            <a:rPr lang="en-AU" sz="1600" dirty="0" smtClean="0"/>
                            <a:t>%</a:t>
                          </a:r>
                          <a:r>
                            <a:rPr lang="en-AU" sz="1600" baseline="0" dirty="0" smtClean="0"/>
                            <a:t> Remaining</a:t>
                          </a:r>
                          <a:endParaRPr lang="en-AU" sz="1600" dirty="0"/>
                        </a:p>
                      </a:txBody>
                      <a:tcPr/>
                    </a:tc>
                    <a:tc>
                      <a:txBody>
                        <a:bodyPr/>
                        <a:lstStyle/>
                        <a:p>
                          <a:pPr algn="ctr"/>
                          <a:r>
                            <a:rPr lang="en-AU" sz="1600" dirty="0" smtClean="0">
                              <a:latin typeface="+mn-lt"/>
                            </a:rPr>
                            <a:t>Fraction</a:t>
                          </a:r>
                          <a:r>
                            <a:rPr lang="en-AU" sz="1600" baseline="0" dirty="0" smtClean="0">
                              <a:latin typeface="+mn-lt"/>
                            </a:rPr>
                            <a:t> Remaining</a:t>
                          </a:r>
                          <a:endParaRPr lang="en-AU" sz="1600" dirty="0">
                            <a:latin typeface="+mn-lt"/>
                          </a:endParaRPr>
                        </a:p>
                      </a:txBody>
                      <a:tcPr/>
                    </a:tc>
                  </a:tr>
                  <a:tr h="370840">
                    <a:tc>
                      <a:txBody>
                        <a:bodyPr/>
                        <a:lstStyle/>
                        <a:p>
                          <a:pPr algn="ctr"/>
                          <a:r>
                            <a:rPr lang="en-AU" sz="1600" dirty="0" smtClean="0"/>
                            <a:t>0</a:t>
                          </a:r>
                          <a:endParaRPr lang="en-AU" sz="1600" dirty="0"/>
                        </a:p>
                      </a:txBody>
                      <a:tcPr/>
                    </a:tc>
                    <a:tc>
                      <a:txBody>
                        <a:bodyPr/>
                        <a:lstStyle/>
                        <a:p>
                          <a:pPr algn="ctr"/>
                          <a:r>
                            <a:rPr lang="en-AU" sz="1600" dirty="0" smtClean="0"/>
                            <a:t>100</a:t>
                          </a:r>
                          <a:endParaRPr lang="en-AU" sz="1600" dirty="0"/>
                        </a:p>
                      </a:txBody>
                      <a:tcPr/>
                    </a:tc>
                    <a:tc>
                      <a:txBody>
                        <a:bodyPr/>
                        <a:lstStyle/>
                        <a:p>
                          <a:pPr algn="ctr"/>
                          <a:r>
                            <a:rPr lang="en-AU" sz="1600" dirty="0" smtClean="0">
                              <a:latin typeface="+mn-lt"/>
                            </a:rPr>
                            <a:t>1</a:t>
                          </a:r>
                          <a:endParaRPr lang="en-AU" sz="1600" dirty="0">
                            <a:latin typeface="+mn-lt"/>
                          </a:endParaRPr>
                        </a:p>
                      </a:txBody>
                      <a:tcPr/>
                    </a:tc>
                  </a:tr>
                  <a:tr h="370840">
                    <a:tc>
                      <a:txBody>
                        <a:bodyPr/>
                        <a:lstStyle/>
                        <a:p>
                          <a:pPr algn="ctr"/>
                          <a:r>
                            <a:rPr lang="en-AU" sz="1600" dirty="0" smtClean="0"/>
                            <a:t>1</a:t>
                          </a:r>
                          <a:endParaRPr lang="en-AU" sz="1600" dirty="0"/>
                        </a:p>
                      </a:txBody>
                      <a:tcPr/>
                    </a:tc>
                    <a:tc>
                      <a:txBody>
                        <a:bodyPr/>
                        <a:lstStyle/>
                        <a:p>
                          <a:pPr algn="ctr"/>
                          <a:r>
                            <a:rPr lang="en-AU" sz="1600" dirty="0" smtClean="0"/>
                            <a:t>50</a:t>
                          </a:r>
                          <a:endParaRPr lang="en-AU" sz="1600" dirty="0"/>
                        </a:p>
                      </a:txBody>
                      <a:tcPr/>
                    </a:tc>
                    <a:tc>
                      <a:txBody>
                        <a:bodyPr/>
                        <a:lstStyle/>
                        <a:p>
                          <a:endParaRPr lang="en-US"/>
                        </a:p>
                      </a:txBody>
                      <a:tcPr>
                        <a:blipFill rotWithShape="0">
                          <a:blip r:embed="rId4"/>
                          <a:stretch>
                            <a:fillRect l="-200000" t="-260656" r="-2618" b="-408197"/>
                          </a:stretch>
                        </a:blipFill>
                      </a:tcPr>
                    </a:tc>
                  </a:tr>
                  <a:tr h="370840">
                    <a:tc>
                      <a:txBody>
                        <a:bodyPr/>
                        <a:lstStyle/>
                        <a:p>
                          <a:pPr algn="ctr"/>
                          <a:r>
                            <a:rPr lang="en-AU" sz="1600" dirty="0" smtClean="0"/>
                            <a:t>2</a:t>
                          </a:r>
                          <a:endParaRPr lang="en-AU" sz="1600" dirty="0"/>
                        </a:p>
                      </a:txBody>
                      <a:tcPr/>
                    </a:tc>
                    <a:tc>
                      <a:txBody>
                        <a:bodyPr/>
                        <a:lstStyle/>
                        <a:p>
                          <a:pPr algn="ctr"/>
                          <a:r>
                            <a:rPr lang="en-AU" sz="1600" dirty="0" smtClean="0"/>
                            <a:t>25</a:t>
                          </a:r>
                          <a:endParaRPr lang="en-AU" sz="1600" dirty="0"/>
                        </a:p>
                      </a:txBody>
                      <a:tcPr/>
                    </a:tc>
                    <a:tc>
                      <a:txBody>
                        <a:bodyPr/>
                        <a:lstStyle/>
                        <a:p>
                          <a:endParaRPr lang="en-US"/>
                        </a:p>
                      </a:txBody>
                      <a:tcPr>
                        <a:blipFill rotWithShape="0">
                          <a:blip r:embed="rId4"/>
                          <a:stretch>
                            <a:fillRect l="-200000" t="-360656" r="-2618" b="-308197"/>
                          </a:stretch>
                        </a:blipFill>
                      </a:tcPr>
                    </a:tc>
                  </a:tr>
                  <a:tr h="370840">
                    <a:tc>
                      <a:txBody>
                        <a:bodyPr/>
                        <a:lstStyle/>
                        <a:p>
                          <a:pPr algn="ctr"/>
                          <a:r>
                            <a:rPr lang="en-AU" sz="1600" dirty="0" smtClean="0"/>
                            <a:t>3</a:t>
                          </a:r>
                          <a:endParaRPr lang="en-AU" sz="1600" dirty="0"/>
                        </a:p>
                      </a:txBody>
                      <a:tcPr/>
                    </a:tc>
                    <a:tc>
                      <a:txBody>
                        <a:bodyPr/>
                        <a:lstStyle/>
                        <a:p>
                          <a:pPr algn="ctr"/>
                          <a:r>
                            <a:rPr lang="en-AU" sz="1600" dirty="0" smtClean="0"/>
                            <a:t>12.5</a:t>
                          </a:r>
                          <a:endParaRPr lang="en-AU" sz="1600" dirty="0"/>
                        </a:p>
                      </a:txBody>
                      <a:tcPr/>
                    </a:tc>
                    <a:tc>
                      <a:txBody>
                        <a:bodyPr/>
                        <a:lstStyle/>
                        <a:p>
                          <a:endParaRPr lang="en-US"/>
                        </a:p>
                      </a:txBody>
                      <a:tcPr>
                        <a:blipFill rotWithShape="0">
                          <a:blip r:embed="rId4"/>
                          <a:stretch>
                            <a:fillRect l="-200000" t="-460656" r="-2618" b="-208197"/>
                          </a:stretch>
                        </a:blipFill>
                      </a:tcPr>
                    </a:tc>
                  </a:tr>
                  <a:tr h="370840">
                    <a:tc>
                      <a:txBody>
                        <a:bodyPr/>
                        <a:lstStyle/>
                        <a:p>
                          <a:pPr algn="ctr"/>
                          <a:r>
                            <a:rPr lang="en-AU" sz="1600" dirty="0" smtClean="0"/>
                            <a:t>4</a:t>
                          </a:r>
                          <a:endParaRPr lang="en-AU" sz="1600" dirty="0"/>
                        </a:p>
                      </a:txBody>
                      <a:tcPr/>
                    </a:tc>
                    <a:tc>
                      <a:txBody>
                        <a:bodyPr/>
                        <a:lstStyle/>
                        <a:p>
                          <a:pPr algn="ctr"/>
                          <a:r>
                            <a:rPr lang="en-AU" sz="1600" dirty="0" smtClean="0"/>
                            <a:t>6.25</a:t>
                          </a:r>
                          <a:endParaRPr lang="en-AU" sz="1600" dirty="0"/>
                        </a:p>
                      </a:txBody>
                      <a:tcPr/>
                    </a:tc>
                    <a:tc>
                      <a:txBody>
                        <a:bodyPr/>
                        <a:lstStyle/>
                        <a:p>
                          <a:endParaRPr lang="en-US"/>
                        </a:p>
                      </a:txBody>
                      <a:tcPr>
                        <a:blipFill rotWithShape="0">
                          <a:blip r:embed="rId4"/>
                          <a:stretch>
                            <a:fillRect l="-200000" t="-560656" r="-2618" b="-108197"/>
                          </a:stretch>
                        </a:blipFill>
                      </a:tcPr>
                    </a:tc>
                  </a:tr>
                </a:tbl>
              </a:graphicData>
            </a:graphic>
          </p:graphicFrame>
        </mc:Fallback>
      </mc:AlternateContent>
      <p:sp>
        <p:nvSpPr>
          <p:cNvPr id="10" name="Title 1"/>
          <p:cNvSpPr txBox="1">
            <a:spLocks/>
          </p:cNvSpPr>
          <p:nvPr/>
        </p:nvSpPr>
        <p:spPr>
          <a:xfrm>
            <a:off x="-1" y="2384863"/>
            <a:ext cx="8810045" cy="54940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1200"/>
              </a:spcAft>
            </a:pPr>
            <a:r>
              <a:rPr lang="en-AU" sz="2800" dirty="0">
                <a:latin typeface="+mn-lt"/>
                <a:sym typeface="Wingdings" panose="05000000000000000000" pitchFamily="2" charset="2"/>
              </a:rPr>
              <a:t>What percentage of Magnesium-28 remains </a:t>
            </a:r>
            <a:r>
              <a:rPr lang="en-AU" sz="2800">
                <a:latin typeface="+mn-lt"/>
                <a:sym typeface="Wingdings" panose="05000000000000000000" pitchFamily="2" charset="2"/>
              </a:rPr>
              <a:t>after 60 hours?</a:t>
            </a:r>
            <a:endParaRPr lang="en-AU" sz="2800" dirty="0">
              <a:latin typeface="+mn-lt"/>
              <a:sym typeface="Wingdings" panose="05000000000000000000" pitchFamily="2" charset="2"/>
            </a:endParaRPr>
          </a:p>
        </p:txBody>
      </p:sp>
      <p:graphicFrame>
        <p:nvGraphicFramePr>
          <p:cNvPr id="13" name="Table 12"/>
          <p:cNvGraphicFramePr>
            <a:graphicFrameLocks noGrp="1"/>
          </p:cNvGraphicFramePr>
          <p:nvPr>
            <p:extLst>
              <p:ext uri="{D42A27DB-BD31-4B8C-83A1-F6EECF244321}">
                <p14:modId xmlns:p14="http://schemas.microsoft.com/office/powerpoint/2010/main" val="3946952006"/>
              </p:ext>
            </p:extLst>
          </p:nvPr>
        </p:nvGraphicFramePr>
        <p:xfrm>
          <a:off x="1242" y="830358"/>
          <a:ext cx="8296597" cy="1455404"/>
        </p:xfrm>
        <a:graphic>
          <a:graphicData uri="http://schemas.openxmlformats.org/drawingml/2006/table">
            <a:tbl>
              <a:tblPr firstRow="1" bandRow="1">
                <a:tableStyleId>{00A15C55-8517-42AA-B614-E9B94910E393}</a:tableStyleId>
              </a:tblPr>
              <a:tblGrid>
                <a:gridCol w="8296597">
                  <a:extLst>
                    <a:ext uri="{9D8B030D-6E8A-4147-A177-3AD203B41FA5}">
                      <a16:colId xmlns:a16="http://schemas.microsoft.com/office/drawing/2014/main" val="20000"/>
                    </a:ext>
                  </a:extLst>
                </a:gridCol>
              </a:tblGrid>
              <a:tr h="402942">
                <a:tc>
                  <a:txBody>
                    <a:bodyPr/>
                    <a:lstStyle/>
                    <a:p>
                      <a:r>
                        <a:rPr lang="en-AU" sz="2000" dirty="0"/>
                        <a:t>Interpreting Half-Life Graphs</a:t>
                      </a:r>
                    </a:p>
                  </a:txBody>
                  <a:tcPr/>
                </a:tc>
                <a:extLst>
                  <a:ext uri="{0D108BD9-81ED-4DB2-BD59-A6C34878D82A}">
                    <a16:rowId xmlns:a16="http://schemas.microsoft.com/office/drawing/2014/main" val="10000"/>
                  </a:ext>
                </a:extLst>
              </a:tr>
              <a:tr h="1052462">
                <a:tc>
                  <a:txBody>
                    <a:bodyPr/>
                    <a:lstStyle/>
                    <a:p>
                      <a:pPr marL="457200" indent="-457200">
                        <a:buFont typeface="+mj-lt"/>
                        <a:buAutoNum type="arabicPeriod"/>
                      </a:pPr>
                      <a:r>
                        <a:rPr lang="en-AU" sz="2000" baseline="0" dirty="0"/>
                        <a:t>Use the graph to determine the half-life of the radioisotope.</a:t>
                      </a:r>
                    </a:p>
                    <a:p>
                      <a:pPr marL="457200" indent="-457200">
                        <a:buFont typeface="+mj-lt"/>
                        <a:buAutoNum type="arabicPeriod"/>
                      </a:pPr>
                      <a:r>
                        <a:rPr lang="en-AU" sz="2000" baseline="0" dirty="0"/>
                        <a:t>Calculate the number of half-lives that have passed.</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AU" sz="2000" b="0" baseline="0" dirty="0"/>
                        <a:t>State the percentage or fraction of radioisotopes remaining in the sample.</a:t>
                      </a:r>
                      <a:endParaRPr lang="en-AU" sz="2000" baseline="0" dirty="0"/>
                    </a:p>
                  </a:txBody>
                  <a:tcPr/>
                </a:tc>
                <a:extLst>
                  <a:ext uri="{0D108BD9-81ED-4DB2-BD59-A6C34878D82A}">
                    <a16:rowId xmlns:a16="http://schemas.microsoft.com/office/drawing/2014/main" val="10001"/>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1959498664"/>
              </p:ext>
            </p:extLst>
          </p:nvPr>
        </p:nvGraphicFramePr>
        <p:xfrm>
          <a:off x="9520981" y="2779536"/>
          <a:ext cx="2463077" cy="1005840"/>
        </p:xfrm>
        <a:graphic>
          <a:graphicData uri="http://schemas.openxmlformats.org/drawingml/2006/table">
            <a:tbl>
              <a:tblPr firstRow="1" bandRow="1">
                <a:tableStyleId>{00A15C55-8517-42AA-B614-E9B94910E393}</a:tableStyleId>
              </a:tblPr>
              <a:tblGrid>
                <a:gridCol w="2463077">
                  <a:extLst>
                    <a:ext uri="{9D8B030D-6E8A-4147-A177-3AD203B41FA5}">
                      <a16:colId xmlns:a16="http://schemas.microsoft.com/office/drawing/2014/main" val="20000"/>
                    </a:ext>
                  </a:extLst>
                </a:gridCol>
              </a:tblGrid>
              <a:tr h="353527">
                <a:tc>
                  <a:txBody>
                    <a:bodyPr/>
                    <a:lstStyle/>
                    <a:p>
                      <a:r>
                        <a:rPr lang="en-AU" dirty="0"/>
                        <a:t>CFU 1</a:t>
                      </a:r>
                    </a:p>
                  </a:txBody>
                  <a:tcPr/>
                </a:tc>
                <a:extLst>
                  <a:ext uri="{0D108BD9-81ED-4DB2-BD59-A6C34878D82A}">
                    <a16:rowId xmlns:a16="http://schemas.microsoft.com/office/drawing/2014/main" val="10000"/>
                  </a:ext>
                </a:extLst>
              </a:tr>
              <a:tr h="370840">
                <a:tc>
                  <a:txBody>
                    <a:bodyPr/>
                    <a:lstStyle/>
                    <a:p>
                      <a:r>
                        <a:rPr lang="en-AU" dirty="0"/>
                        <a:t>What is the half-life</a:t>
                      </a:r>
                      <a:r>
                        <a:rPr lang="en-AU" baseline="0" dirty="0"/>
                        <a:t> of the radioisotope?</a:t>
                      </a:r>
                      <a:endParaRPr lang="en-AU" dirty="0"/>
                    </a:p>
                  </a:txBody>
                  <a:tcPr/>
                </a:tc>
                <a:extLst>
                  <a:ext uri="{0D108BD9-81ED-4DB2-BD59-A6C34878D82A}">
                    <a16:rowId xmlns:a16="http://schemas.microsoft.com/office/drawing/2014/main" val="10001"/>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2582518365"/>
              </p:ext>
            </p:extLst>
          </p:nvPr>
        </p:nvGraphicFramePr>
        <p:xfrm>
          <a:off x="9520981" y="3922424"/>
          <a:ext cx="2463077" cy="1005840"/>
        </p:xfrm>
        <a:graphic>
          <a:graphicData uri="http://schemas.openxmlformats.org/drawingml/2006/table">
            <a:tbl>
              <a:tblPr firstRow="1" bandRow="1">
                <a:tableStyleId>{00A15C55-8517-42AA-B614-E9B94910E393}</a:tableStyleId>
              </a:tblPr>
              <a:tblGrid>
                <a:gridCol w="2463077">
                  <a:extLst>
                    <a:ext uri="{9D8B030D-6E8A-4147-A177-3AD203B41FA5}">
                      <a16:colId xmlns:a16="http://schemas.microsoft.com/office/drawing/2014/main" val="20000"/>
                    </a:ext>
                  </a:extLst>
                </a:gridCol>
              </a:tblGrid>
              <a:tr h="353527">
                <a:tc>
                  <a:txBody>
                    <a:bodyPr/>
                    <a:lstStyle/>
                    <a:p>
                      <a:r>
                        <a:rPr lang="en-AU" dirty="0"/>
                        <a:t>CFU 2</a:t>
                      </a:r>
                    </a:p>
                  </a:txBody>
                  <a:tcPr/>
                </a:tc>
                <a:extLst>
                  <a:ext uri="{0D108BD9-81ED-4DB2-BD59-A6C34878D82A}">
                    <a16:rowId xmlns:a16="http://schemas.microsoft.com/office/drawing/2014/main" val="10000"/>
                  </a:ext>
                </a:extLst>
              </a:tr>
              <a:tr h="370840">
                <a:tc>
                  <a:txBody>
                    <a:bodyPr/>
                    <a:lstStyle/>
                    <a:p>
                      <a:r>
                        <a:rPr lang="en-AU" dirty="0"/>
                        <a:t>How many half-lives</a:t>
                      </a:r>
                      <a:r>
                        <a:rPr lang="en-AU" baseline="0" dirty="0"/>
                        <a:t> have passed?</a:t>
                      </a:r>
                      <a:endParaRPr lang="en-AU" dirty="0"/>
                    </a:p>
                  </a:txBody>
                  <a:tcPr/>
                </a:tc>
                <a:extLst>
                  <a:ext uri="{0D108BD9-81ED-4DB2-BD59-A6C34878D82A}">
                    <a16:rowId xmlns:a16="http://schemas.microsoft.com/office/drawing/2014/main"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60973461"/>
              </p:ext>
            </p:extLst>
          </p:nvPr>
        </p:nvGraphicFramePr>
        <p:xfrm>
          <a:off x="9520980" y="5065312"/>
          <a:ext cx="2463077" cy="1005840"/>
        </p:xfrm>
        <a:graphic>
          <a:graphicData uri="http://schemas.openxmlformats.org/drawingml/2006/table">
            <a:tbl>
              <a:tblPr firstRow="1" bandRow="1">
                <a:tableStyleId>{00A15C55-8517-42AA-B614-E9B94910E393}</a:tableStyleId>
              </a:tblPr>
              <a:tblGrid>
                <a:gridCol w="2463077">
                  <a:extLst>
                    <a:ext uri="{9D8B030D-6E8A-4147-A177-3AD203B41FA5}">
                      <a16:colId xmlns:a16="http://schemas.microsoft.com/office/drawing/2014/main" val="20000"/>
                    </a:ext>
                  </a:extLst>
                </a:gridCol>
              </a:tblGrid>
              <a:tr h="353527">
                <a:tc>
                  <a:txBody>
                    <a:bodyPr/>
                    <a:lstStyle/>
                    <a:p>
                      <a:r>
                        <a:rPr lang="en-AU" dirty="0"/>
                        <a:t>CFU 3</a:t>
                      </a:r>
                    </a:p>
                  </a:txBody>
                  <a:tcPr/>
                </a:tc>
                <a:extLst>
                  <a:ext uri="{0D108BD9-81ED-4DB2-BD59-A6C34878D82A}">
                    <a16:rowId xmlns:a16="http://schemas.microsoft.com/office/drawing/2014/main" val="10000"/>
                  </a:ext>
                </a:extLst>
              </a:tr>
              <a:tr h="370840">
                <a:tc>
                  <a:txBody>
                    <a:bodyPr/>
                    <a:lstStyle/>
                    <a:p>
                      <a:r>
                        <a:rPr lang="en-AU" dirty="0"/>
                        <a:t>What amount of the radioisotope</a:t>
                      </a:r>
                      <a:r>
                        <a:rPr lang="en-AU" baseline="0" dirty="0"/>
                        <a:t> remains?</a:t>
                      </a:r>
                      <a:endParaRPr lang="en-AU" dirty="0"/>
                    </a:p>
                  </a:txBody>
                  <a:tcPr/>
                </a:tc>
                <a:extLst>
                  <a:ext uri="{0D108BD9-81ED-4DB2-BD59-A6C34878D82A}">
                    <a16:rowId xmlns:a16="http://schemas.microsoft.com/office/drawing/2014/main" val="10001"/>
                  </a:ext>
                </a:extLst>
              </a:tr>
            </a:tbl>
          </a:graphicData>
        </a:graphic>
      </p:graphicFrame>
      <p:sp>
        <p:nvSpPr>
          <p:cNvPr id="21" name="Title 1"/>
          <p:cNvSpPr txBox="1">
            <a:spLocks/>
          </p:cNvSpPr>
          <p:nvPr/>
        </p:nvSpPr>
        <p:spPr>
          <a:xfrm>
            <a:off x="-1" y="3214048"/>
            <a:ext cx="4564050" cy="90075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1200"/>
              </a:spcAft>
            </a:pPr>
            <a:r>
              <a:rPr lang="en-AU" sz="2800" dirty="0">
                <a:solidFill>
                  <a:schemeClr val="accent4">
                    <a:lumMod val="75000"/>
                  </a:schemeClr>
                </a:solidFill>
                <a:latin typeface="+mn-lt"/>
                <a:sym typeface="Wingdings" panose="05000000000000000000" pitchFamily="2" charset="2"/>
              </a:rPr>
              <a:t>The half-life of Magnesium-28 is 20 hours.</a:t>
            </a:r>
          </a:p>
        </p:txBody>
      </p:sp>
      <p:sp>
        <p:nvSpPr>
          <p:cNvPr id="22" name="Title 1"/>
          <p:cNvSpPr txBox="1">
            <a:spLocks/>
          </p:cNvSpPr>
          <p:nvPr/>
        </p:nvSpPr>
        <p:spPr>
          <a:xfrm>
            <a:off x="0" y="4065155"/>
            <a:ext cx="4101152" cy="98815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1200"/>
              </a:spcAft>
            </a:pPr>
            <a:r>
              <a:rPr lang="en-AU" sz="2800">
                <a:solidFill>
                  <a:schemeClr val="accent4">
                    <a:lumMod val="75000"/>
                  </a:schemeClr>
                </a:solidFill>
                <a:latin typeface="+mn-lt"/>
                <a:sym typeface="Wingdings" panose="05000000000000000000" pitchFamily="2" charset="2"/>
              </a:rPr>
              <a:t>In 60 hours, </a:t>
            </a:r>
            <a:r>
              <a:rPr lang="en-AU" sz="2800" dirty="0">
                <a:solidFill>
                  <a:schemeClr val="accent4">
                    <a:lumMod val="75000"/>
                  </a:schemeClr>
                </a:solidFill>
                <a:latin typeface="+mn-lt"/>
                <a:sym typeface="Wingdings" panose="05000000000000000000" pitchFamily="2" charset="2"/>
              </a:rPr>
              <a:t>three half-lives have passed.</a:t>
            </a:r>
          </a:p>
        </p:txBody>
      </p:sp>
      <p:sp>
        <p:nvSpPr>
          <p:cNvPr id="23" name="Title 1"/>
          <p:cNvSpPr txBox="1">
            <a:spLocks/>
          </p:cNvSpPr>
          <p:nvPr/>
        </p:nvSpPr>
        <p:spPr>
          <a:xfrm>
            <a:off x="-1" y="5053311"/>
            <a:ext cx="4381169" cy="98815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1200"/>
              </a:spcAft>
            </a:pPr>
            <a:r>
              <a:rPr lang="en-AU" sz="2800" dirty="0">
                <a:solidFill>
                  <a:schemeClr val="accent4">
                    <a:lumMod val="75000"/>
                  </a:schemeClr>
                </a:solidFill>
                <a:latin typeface="+mn-lt"/>
                <a:sym typeface="Wingdings" panose="05000000000000000000" pitchFamily="2" charset="2"/>
              </a:rPr>
              <a:t>There would be 12.5% of the radioisotopes remaining.</a:t>
            </a:r>
          </a:p>
        </p:txBody>
      </p:sp>
    </p:spTree>
    <p:extLst>
      <p:ext uri="{BB962C8B-B14F-4D97-AF65-F5344CB8AC3E}">
        <p14:creationId xmlns:p14="http://schemas.microsoft.com/office/powerpoint/2010/main" val="3430048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21" grpId="0" build="p"/>
      <p:bldP spid="22" grpId="0" build="p"/>
      <p:bldP spid="2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2311405"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Skill Closure</a:t>
            </a:r>
          </a:p>
        </p:txBody>
      </p:sp>
      <p:sp>
        <p:nvSpPr>
          <p:cNvPr id="3" name="TextBox 2"/>
          <p:cNvSpPr txBox="1"/>
          <p:nvPr/>
        </p:nvSpPr>
        <p:spPr>
          <a:xfrm>
            <a:off x="0" y="732983"/>
            <a:ext cx="11936295" cy="523220"/>
          </a:xfrm>
          <a:prstGeom prst="rect">
            <a:avLst/>
          </a:prstGeom>
          <a:noFill/>
        </p:spPr>
        <p:txBody>
          <a:bodyPr wrap="square" rtlCol="0">
            <a:spAutoFit/>
          </a:bodyPr>
          <a:lstStyle/>
          <a:p>
            <a:r>
              <a:rPr lang="en-AU" sz="2800" dirty="0"/>
              <a:t>Explain the difference between fusion and fission.</a:t>
            </a:r>
          </a:p>
        </p:txBody>
      </p:sp>
      <p:sp>
        <p:nvSpPr>
          <p:cNvPr id="7" name="TextBox 6"/>
          <p:cNvSpPr txBox="1"/>
          <p:nvPr/>
        </p:nvSpPr>
        <p:spPr>
          <a:xfrm>
            <a:off x="0" y="1697389"/>
            <a:ext cx="2311405"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Skill Closure</a:t>
            </a:r>
          </a:p>
        </p:txBody>
      </p:sp>
      <p:sp>
        <p:nvSpPr>
          <p:cNvPr id="8" name="TextBox 7"/>
          <p:cNvSpPr txBox="1"/>
          <p:nvPr/>
        </p:nvSpPr>
        <p:spPr>
          <a:xfrm>
            <a:off x="-4" y="2276282"/>
            <a:ext cx="11451480" cy="523220"/>
          </a:xfrm>
          <a:prstGeom prst="rect">
            <a:avLst/>
          </a:prstGeom>
          <a:noFill/>
        </p:spPr>
        <p:txBody>
          <a:bodyPr wrap="square" rtlCol="0">
            <a:spAutoFit/>
          </a:bodyPr>
          <a:lstStyle/>
          <a:p>
            <a:r>
              <a:rPr lang="en-AU" sz="2800" dirty="0"/>
              <a:t>Name and describe two direct impacts from an atomic bomb.</a:t>
            </a:r>
            <a:endParaRPr lang="en-AU" sz="2800" b="1" dirty="0"/>
          </a:p>
        </p:txBody>
      </p:sp>
      <p:sp>
        <p:nvSpPr>
          <p:cNvPr id="9" name="TextBox 8">
            <a:extLst>
              <a:ext uri="{FF2B5EF4-FFF2-40B4-BE49-F238E27FC236}">
                <a16:creationId xmlns:a16="http://schemas.microsoft.com/office/drawing/2014/main" id="{20657D86-99B7-4295-994D-BA25464B1A90}"/>
              </a:ext>
            </a:extLst>
          </p:cNvPr>
          <p:cNvSpPr txBox="1"/>
          <p:nvPr/>
        </p:nvSpPr>
        <p:spPr>
          <a:xfrm>
            <a:off x="-4" y="3527193"/>
            <a:ext cx="2311405"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Skill Closure</a:t>
            </a:r>
          </a:p>
        </p:txBody>
      </p:sp>
      <p:sp>
        <p:nvSpPr>
          <p:cNvPr id="10" name="TextBox 9">
            <a:extLst>
              <a:ext uri="{FF2B5EF4-FFF2-40B4-BE49-F238E27FC236}">
                <a16:creationId xmlns:a16="http://schemas.microsoft.com/office/drawing/2014/main" id="{296E3605-FFA2-4D3E-988D-BB783EB6FD9F}"/>
              </a:ext>
            </a:extLst>
          </p:cNvPr>
          <p:cNvSpPr txBox="1"/>
          <p:nvPr/>
        </p:nvSpPr>
        <p:spPr>
          <a:xfrm>
            <a:off x="0" y="4111968"/>
            <a:ext cx="11561621" cy="954107"/>
          </a:xfrm>
          <a:prstGeom prst="rect">
            <a:avLst/>
          </a:prstGeom>
          <a:noFill/>
        </p:spPr>
        <p:txBody>
          <a:bodyPr wrap="square" rtlCol="0">
            <a:spAutoFit/>
          </a:bodyPr>
          <a:lstStyle/>
          <a:p>
            <a:pPr>
              <a:spcAft>
                <a:spcPts val="1200"/>
              </a:spcAft>
            </a:pPr>
            <a:r>
              <a:rPr lang="en-AU" sz="2800" dirty="0">
                <a:sym typeface="Wingdings" panose="05000000000000000000" pitchFamily="2" charset="2"/>
              </a:rPr>
              <a:t>What is nuclear fallout and why does it impact a larger area than the direct impact from the bomb?</a:t>
            </a:r>
          </a:p>
        </p:txBody>
      </p:sp>
    </p:spTree>
    <p:extLst>
      <p:ext uri="{BB962C8B-B14F-4D97-AF65-F5344CB8AC3E}">
        <p14:creationId xmlns:p14="http://schemas.microsoft.com/office/powerpoint/2010/main" val="311382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3895468"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Independent Practice</a:t>
            </a:r>
          </a:p>
        </p:txBody>
      </p:sp>
      <p:sp>
        <p:nvSpPr>
          <p:cNvPr id="10" name="Title 1"/>
          <p:cNvSpPr txBox="1">
            <a:spLocks/>
          </p:cNvSpPr>
          <p:nvPr/>
        </p:nvSpPr>
        <p:spPr>
          <a:xfrm>
            <a:off x="0" y="732982"/>
            <a:ext cx="5909481" cy="521744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1200"/>
              </a:spcAft>
            </a:pPr>
            <a:r>
              <a:rPr lang="en-AU" sz="2800" dirty="0">
                <a:latin typeface="+mn-lt"/>
                <a:sym typeface="Wingdings" panose="05000000000000000000" pitchFamily="2" charset="2"/>
              </a:rPr>
              <a:t>Go to the website below:</a:t>
            </a:r>
          </a:p>
          <a:p>
            <a:pPr>
              <a:spcAft>
                <a:spcPts val="1200"/>
              </a:spcAft>
            </a:pPr>
            <a:endParaRPr lang="en-AU" sz="2800" dirty="0">
              <a:latin typeface="+mn-lt"/>
              <a:sym typeface="Wingdings" panose="05000000000000000000" pitchFamily="2" charset="2"/>
            </a:endParaRPr>
          </a:p>
          <a:p>
            <a:pPr>
              <a:spcAft>
                <a:spcPts val="1200"/>
              </a:spcAft>
            </a:pPr>
            <a:r>
              <a:rPr lang="en-AU" sz="2800" dirty="0">
                <a:latin typeface="+mn-lt"/>
                <a:sym typeface="Wingdings" panose="05000000000000000000" pitchFamily="2" charset="2"/>
              </a:rPr>
              <a:t>nuclearsecrecy.com/</a:t>
            </a:r>
            <a:r>
              <a:rPr lang="en-AU" sz="2800" dirty="0" err="1">
                <a:latin typeface="+mn-lt"/>
                <a:sym typeface="Wingdings" panose="05000000000000000000" pitchFamily="2" charset="2"/>
              </a:rPr>
              <a:t>nukemap</a:t>
            </a:r>
            <a:r>
              <a:rPr lang="en-AU" sz="2800" dirty="0">
                <a:latin typeface="+mn-lt"/>
                <a:sym typeface="Wingdings" panose="05000000000000000000" pitchFamily="2" charset="2"/>
              </a:rPr>
              <a:t>/</a:t>
            </a:r>
          </a:p>
          <a:p>
            <a:pPr>
              <a:spcAft>
                <a:spcPts val="1200"/>
              </a:spcAft>
            </a:pPr>
            <a:endParaRPr lang="en-AU" sz="2800" dirty="0">
              <a:latin typeface="+mn-lt"/>
              <a:sym typeface="Wingdings" panose="05000000000000000000" pitchFamily="2" charset="2"/>
            </a:endParaRPr>
          </a:p>
          <a:p>
            <a:pPr>
              <a:spcAft>
                <a:spcPts val="1200"/>
              </a:spcAft>
            </a:pPr>
            <a:r>
              <a:rPr lang="en-AU" sz="2800" dirty="0">
                <a:latin typeface="+mn-lt"/>
                <a:sym typeface="Wingdings" panose="05000000000000000000" pitchFamily="2" charset="2"/>
              </a:rPr>
              <a:t>See what impact different sizes and types of atomic bombs would have on Perth. You can change the wind direction of the nuclear fallout, and whether the bomb detonates on the surface or in the air.</a:t>
            </a:r>
          </a:p>
        </p:txBody>
      </p:sp>
      <p:pic>
        <p:nvPicPr>
          <p:cNvPr id="6" name="Picture 5"/>
          <p:cNvPicPr>
            <a:picLocks noChangeAspect="1"/>
          </p:cNvPicPr>
          <p:nvPr/>
        </p:nvPicPr>
        <p:blipFill>
          <a:blip r:embed="rId3"/>
          <a:stretch>
            <a:fillRect/>
          </a:stretch>
        </p:blipFill>
        <p:spPr>
          <a:xfrm>
            <a:off x="5980279" y="1240209"/>
            <a:ext cx="6211721" cy="4633944"/>
          </a:xfrm>
          <a:prstGeom prst="rect">
            <a:avLst/>
          </a:prstGeom>
        </p:spPr>
      </p:pic>
    </p:spTree>
    <p:extLst>
      <p:ext uri="{BB962C8B-B14F-4D97-AF65-F5344CB8AC3E}">
        <p14:creationId xmlns:p14="http://schemas.microsoft.com/office/powerpoint/2010/main" val="1880683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2429041"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a:t>Daily Review</a:t>
            </a:r>
            <a:endParaRPr lang="en-AU" sz="3200" dirty="0"/>
          </a:p>
        </p:txBody>
      </p:sp>
      <p:sp>
        <p:nvSpPr>
          <p:cNvPr id="2" name="TextBox 1"/>
          <p:cNvSpPr txBox="1"/>
          <p:nvPr/>
        </p:nvSpPr>
        <p:spPr>
          <a:xfrm>
            <a:off x="0" y="732983"/>
            <a:ext cx="9469256" cy="2677656"/>
          </a:xfrm>
          <a:prstGeom prst="rect">
            <a:avLst/>
          </a:prstGeom>
          <a:noFill/>
        </p:spPr>
        <p:txBody>
          <a:bodyPr wrap="square" rtlCol="0">
            <a:spAutoFit/>
          </a:bodyPr>
          <a:lstStyle/>
          <a:p>
            <a:r>
              <a:rPr lang="en-AU" sz="2800" b="1" dirty="0"/>
              <a:t>Alpha Radiation</a:t>
            </a:r>
          </a:p>
          <a:p>
            <a:pPr marL="457200" indent="-457200">
              <a:buFont typeface="Arial" panose="020B0604020202020204" pitchFamily="34" charset="0"/>
              <a:buChar char="•"/>
            </a:pPr>
            <a:r>
              <a:rPr lang="en-AU" sz="2800" dirty="0"/>
              <a:t>During alpha decay, a nucleus emits an alpha particle.</a:t>
            </a:r>
          </a:p>
          <a:p>
            <a:pPr marL="457200" indent="-457200">
              <a:buFont typeface="Arial" panose="020B0604020202020204" pitchFamily="34" charset="0"/>
              <a:buChar char="•"/>
            </a:pPr>
            <a:r>
              <a:rPr lang="en-AU" sz="2800" dirty="0"/>
              <a:t>An alpha particle is a group of two protons and 2 neutrons (the same as a helium nucleus).</a:t>
            </a:r>
          </a:p>
          <a:p>
            <a:pPr marL="457200" indent="-457200">
              <a:buFont typeface="Arial" panose="020B0604020202020204" pitchFamily="34" charset="0"/>
              <a:buChar char="•"/>
            </a:pPr>
            <a:r>
              <a:rPr lang="en-AU" sz="2800" dirty="0"/>
              <a:t>Alpha decay occurs in very large nuclei such as uranium-238 and radium-226.</a:t>
            </a:r>
          </a:p>
        </p:txBody>
      </p:sp>
      <p:graphicFrame>
        <p:nvGraphicFramePr>
          <p:cNvPr id="10" name="Table 9"/>
          <p:cNvGraphicFramePr>
            <a:graphicFrameLocks noGrp="1"/>
          </p:cNvGraphicFramePr>
          <p:nvPr>
            <p:extLst>
              <p:ext uri="{D42A27DB-BD31-4B8C-83A1-F6EECF244321}">
                <p14:modId xmlns:p14="http://schemas.microsoft.com/office/powerpoint/2010/main" val="4175029052"/>
              </p:ext>
            </p:extLst>
          </p:nvPr>
        </p:nvGraphicFramePr>
        <p:xfrm>
          <a:off x="9523075" y="160203"/>
          <a:ext cx="2463077" cy="1005840"/>
        </p:xfrm>
        <a:graphic>
          <a:graphicData uri="http://schemas.openxmlformats.org/drawingml/2006/table">
            <a:tbl>
              <a:tblPr firstRow="1" bandRow="1">
                <a:tableStyleId>{00A15C55-8517-42AA-B614-E9B94910E393}</a:tableStyleId>
              </a:tblPr>
              <a:tblGrid>
                <a:gridCol w="2463077">
                  <a:extLst>
                    <a:ext uri="{9D8B030D-6E8A-4147-A177-3AD203B41FA5}">
                      <a16:colId xmlns:a16="http://schemas.microsoft.com/office/drawing/2014/main" val="20000"/>
                    </a:ext>
                  </a:extLst>
                </a:gridCol>
              </a:tblGrid>
              <a:tr h="353527">
                <a:tc>
                  <a:txBody>
                    <a:bodyPr/>
                    <a:lstStyle/>
                    <a:p>
                      <a:r>
                        <a:rPr lang="en-AU" dirty="0"/>
                        <a:t>CFU 1</a:t>
                      </a:r>
                    </a:p>
                  </a:txBody>
                  <a:tcPr/>
                </a:tc>
                <a:extLst>
                  <a:ext uri="{0D108BD9-81ED-4DB2-BD59-A6C34878D82A}">
                    <a16:rowId xmlns:a16="http://schemas.microsoft.com/office/drawing/2014/main" val="10000"/>
                  </a:ext>
                </a:extLst>
              </a:tr>
              <a:tr h="370840">
                <a:tc>
                  <a:txBody>
                    <a:bodyPr/>
                    <a:lstStyle/>
                    <a:p>
                      <a:r>
                        <a:rPr lang="en-AU" baseline="0" dirty="0"/>
                        <a:t>What makes up an alpha particle?</a:t>
                      </a:r>
                      <a:endParaRPr lang="en-AU" dirty="0"/>
                    </a:p>
                  </a:txBody>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298794651"/>
              </p:ext>
            </p:extLst>
          </p:nvPr>
        </p:nvGraphicFramePr>
        <p:xfrm>
          <a:off x="9523071" y="1415023"/>
          <a:ext cx="2463077" cy="1280160"/>
        </p:xfrm>
        <a:graphic>
          <a:graphicData uri="http://schemas.openxmlformats.org/drawingml/2006/table">
            <a:tbl>
              <a:tblPr firstRow="1" bandRow="1">
                <a:tableStyleId>{00A15C55-8517-42AA-B614-E9B94910E393}</a:tableStyleId>
              </a:tblPr>
              <a:tblGrid>
                <a:gridCol w="2463077">
                  <a:extLst>
                    <a:ext uri="{9D8B030D-6E8A-4147-A177-3AD203B41FA5}">
                      <a16:colId xmlns:a16="http://schemas.microsoft.com/office/drawing/2014/main" val="20000"/>
                    </a:ext>
                  </a:extLst>
                </a:gridCol>
              </a:tblGrid>
              <a:tr h="353527">
                <a:tc>
                  <a:txBody>
                    <a:bodyPr/>
                    <a:lstStyle/>
                    <a:p>
                      <a:r>
                        <a:rPr lang="en-AU" dirty="0"/>
                        <a:t>CFU 2</a:t>
                      </a:r>
                    </a:p>
                  </a:txBody>
                  <a:tcPr/>
                </a:tc>
                <a:extLst>
                  <a:ext uri="{0D108BD9-81ED-4DB2-BD59-A6C34878D82A}">
                    <a16:rowId xmlns:a16="http://schemas.microsoft.com/office/drawing/2014/main" val="10000"/>
                  </a:ext>
                </a:extLst>
              </a:tr>
              <a:tr h="370840">
                <a:tc>
                  <a:txBody>
                    <a:bodyPr/>
                    <a:lstStyle/>
                    <a:p>
                      <a:r>
                        <a:rPr lang="en-AU" baseline="0" dirty="0"/>
                        <a:t>What type of nucleus is an alpha particle the same as? </a:t>
                      </a:r>
                    </a:p>
                  </a:txBody>
                  <a:tcPr/>
                </a:tc>
                <a:extLst>
                  <a:ext uri="{0D108BD9-81ED-4DB2-BD59-A6C34878D82A}">
                    <a16:rowId xmlns:a16="http://schemas.microsoft.com/office/drawing/2014/main" val="10001"/>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505008846"/>
              </p:ext>
            </p:extLst>
          </p:nvPr>
        </p:nvGraphicFramePr>
        <p:xfrm>
          <a:off x="9523070" y="2944163"/>
          <a:ext cx="2463077" cy="1005840"/>
        </p:xfrm>
        <a:graphic>
          <a:graphicData uri="http://schemas.openxmlformats.org/drawingml/2006/table">
            <a:tbl>
              <a:tblPr firstRow="1" bandRow="1">
                <a:tableStyleId>{00A15C55-8517-42AA-B614-E9B94910E393}</a:tableStyleId>
              </a:tblPr>
              <a:tblGrid>
                <a:gridCol w="2463077">
                  <a:extLst>
                    <a:ext uri="{9D8B030D-6E8A-4147-A177-3AD203B41FA5}">
                      <a16:colId xmlns:a16="http://schemas.microsoft.com/office/drawing/2014/main" val="20000"/>
                    </a:ext>
                  </a:extLst>
                </a:gridCol>
              </a:tblGrid>
              <a:tr h="353527">
                <a:tc>
                  <a:txBody>
                    <a:bodyPr/>
                    <a:lstStyle/>
                    <a:p>
                      <a:r>
                        <a:rPr lang="en-AU" dirty="0"/>
                        <a:t>CFU 3</a:t>
                      </a:r>
                    </a:p>
                  </a:txBody>
                  <a:tcPr/>
                </a:tc>
                <a:extLst>
                  <a:ext uri="{0D108BD9-81ED-4DB2-BD59-A6C34878D82A}">
                    <a16:rowId xmlns:a16="http://schemas.microsoft.com/office/drawing/2014/main" val="10000"/>
                  </a:ext>
                </a:extLst>
              </a:tr>
              <a:tr h="370840">
                <a:tc>
                  <a:txBody>
                    <a:bodyPr/>
                    <a:lstStyle/>
                    <a:p>
                      <a:r>
                        <a:rPr lang="en-AU" dirty="0"/>
                        <a:t>When does alpha decay occur?</a:t>
                      </a:r>
                    </a:p>
                  </a:txBody>
                  <a:tcPr/>
                </a:tc>
                <a:extLst>
                  <a:ext uri="{0D108BD9-81ED-4DB2-BD59-A6C34878D82A}">
                    <a16:rowId xmlns:a16="http://schemas.microsoft.com/office/drawing/2014/main" val="10001"/>
                  </a:ext>
                </a:extLst>
              </a:tr>
            </a:tbl>
          </a:graphicData>
        </a:graphic>
      </p:graphicFrame>
      <p:pic>
        <p:nvPicPr>
          <p:cNvPr id="5" name="Picture 4"/>
          <p:cNvPicPr>
            <a:picLocks noChangeAspect="1"/>
          </p:cNvPicPr>
          <p:nvPr/>
        </p:nvPicPr>
        <p:blipFill>
          <a:blip r:embed="rId3"/>
          <a:stretch>
            <a:fillRect/>
          </a:stretch>
        </p:blipFill>
        <p:spPr>
          <a:xfrm>
            <a:off x="2133371" y="3297867"/>
            <a:ext cx="6276337" cy="3230221"/>
          </a:xfrm>
          <a:prstGeom prst="rect">
            <a:avLst/>
          </a:prstGeom>
        </p:spPr>
      </p:pic>
    </p:spTree>
    <p:extLst>
      <p:ext uri="{BB962C8B-B14F-4D97-AF65-F5344CB8AC3E}">
        <p14:creationId xmlns:p14="http://schemas.microsoft.com/office/powerpoint/2010/main" val="2357718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2429041"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a:t>Daily Review</a:t>
            </a:r>
            <a:endParaRPr lang="en-AU" sz="3200" dirty="0"/>
          </a:p>
        </p:txBody>
      </p:sp>
      <p:sp>
        <p:nvSpPr>
          <p:cNvPr id="2" name="TextBox 1"/>
          <p:cNvSpPr txBox="1"/>
          <p:nvPr/>
        </p:nvSpPr>
        <p:spPr>
          <a:xfrm>
            <a:off x="0" y="732983"/>
            <a:ext cx="9469256" cy="2246769"/>
          </a:xfrm>
          <a:prstGeom prst="rect">
            <a:avLst/>
          </a:prstGeom>
          <a:noFill/>
        </p:spPr>
        <p:txBody>
          <a:bodyPr wrap="square" rtlCol="0">
            <a:spAutoFit/>
          </a:bodyPr>
          <a:lstStyle/>
          <a:p>
            <a:r>
              <a:rPr lang="en-AU" sz="2800" b="1" dirty="0"/>
              <a:t>Beta Radiation</a:t>
            </a:r>
          </a:p>
          <a:p>
            <a:pPr marL="457200" indent="-457200">
              <a:buFont typeface="Arial" panose="020B0604020202020204" pitchFamily="34" charset="0"/>
              <a:buChar char="•"/>
            </a:pPr>
            <a:r>
              <a:rPr lang="en-AU" sz="2800" dirty="0"/>
              <a:t>During beta decay, a nucleus emits a beta particle.</a:t>
            </a:r>
          </a:p>
          <a:p>
            <a:pPr marL="457200" indent="-457200">
              <a:buFont typeface="Arial" panose="020B0604020202020204" pitchFamily="34" charset="0"/>
              <a:buChar char="•"/>
            </a:pPr>
            <a:r>
              <a:rPr lang="en-AU" sz="2800" dirty="0"/>
              <a:t>A beta particle is produced when a neutron in the nucleus decays into a proton and an electron.</a:t>
            </a:r>
          </a:p>
          <a:p>
            <a:pPr marL="457200" indent="-457200">
              <a:buFont typeface="Arial" panose="020B0604020202020204" pitchFamily="34" charset="0"/>
              <a:buChar char="•"/>
            </a:pPr>
            <a:r>
              <a:rPr lang="en-AU" sz="2800" dirty="0"/>
              <a:t>The electron is the beta particle that leaves the atom.</a:t>
            </a:r>
          </a:p>
        </p:txBody>
      </p:sp>
      <p:graphicFrame>
        <p:nvGraphicFramePr>
          <p:cNvPr id="10" name="Table 9"/>
          <p:cNvGraphicFramePr>
            <a:graphicFrameLocks noGrp="1"/>
          </p:cNvGraphicFramePr>
          <p:nvPr>
            <p:extLst>
              <p:ext uri="{D42A27DB-BD31-4B8C-83A1-F6EECF244321}">
                <p14:modId xmlns:p14="http://schemas.microsoft.com/office/powerpoint/2010/main" val="3698105749"/>
              </p:ext>
            </p:extLst>
          </p:nvPr>
        </p:nvGraphicFramePr>
        <p:xfrm>
          <a:off x="9523075" y="160203"/>
          <a:ext cx="2463077" cy="1005840"/>
        </p:xfrm>
        <a:graphic>
          <a:graphicData uri="http://schemas.openxmlformats.org/drawingml/2006/table">
            <a:tbl>
              <a:tblPr firstRow="1" bandRow="1">
                <a:tableStyleId>{00A15C55-8517-42AA-B614-E9B94910E393}</a:tableStyleId>
              </a:tblPr>
              <a:tblGrid>
                <a:gridCol w="2463077">
                  <a:extLst>
                    <a:ext uri="{9D8B030D-6E8A-4147-A177-3AD203B41FA5}">
                      <a16:colId xmlns:a16="http://schemas.microsoft.com/office/drawing/2014/main" val="20000"/>
                    </a:ext>
                  </a:extLst>
                </a:gridCol>
              </a:tblGrid>
              <a:tr h="353527">
                <a:tc>
                  <a:txBody>
                    <a:bodyPr/>
                    <a:lstStyle/>
                    <a:p>
                      <a:r>
                        <a:rPr lang="en-AU" dirty="0"/>
                        <a:t>CFU 1</a:t>
                      </a:r>
                    </a:p>
                  </a:txBody>
                  <a:tcPr/>
                </a:tc>
                <a:extLst>
                  <a:ext uri="{0D108BD9-81ED-4DB2-BD59-A6C34878D82A}">
                    <a16:rowId xmlns:a16="http://schemas.microsoft.com/office/drawing/2014/main" val="10000"/>
                  </a:ext>
                </a:extLst>
              </a:tr>
              <a:tr h="370840">
                <a:tc>
                  <a:txBody>
                    <a:bodyPr/>
                    <a:lstStyle/>
                    <a:p>
                      <a:r>
                        <a:rPr lang="en-AU" baseline="0" dirty="0"/>
                        <a:t>What makes </a:t>
                      </a:r>
                      <a:r>
                        <a:rPr lang="en-AU" baseline="0"/>
                        <a:t>up a beta particle</a:t>
                      </a:r>
                      <a:r>
                        <a:rPr lang="en-AU" baseline="0" dirty="0"/>
                        <a:t>?</a:t>
                      </a:r>
                      <a:endParaRPr lang="en-AU" dirty="0"/>
                    </a:p>
                  </a:txBody>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517586347"/>
              </p:ext>
            </p:extLst>
          </p:nvPr>
        </p:nvGraphicFramePr>
        <p:xfrm>
          <a:off x="9523071" y="1415023"/>
          <a:ext cx="2463077" cy="1005840"/>
        </p:xfrm>
        <a:graphic>
          <a:graphicData uri="http://schemas.openxmlformats.org/drawingml/2006/table">
            <a:tbl>
              <a:tblPr firstRow="1" bandRow="1">
                <a:tableStyleId>{00A15C55-8517-42AA-B614-E9B94910E393}</a:tableStyleId>
              </a:tblPr>
              <a:tblGrid>
                <a:gridCol w="2463077">
                  <a:extLst>
                    <a:ext uri="{9D8B030D-6E8A-4147-A177-3AD203B41FA5}">
                      <a16:colId xmlns:a16="http://schemas.microsoft.com/office/drawing/2014/main" val="20000"/>
                    </a:ext>
                  </a:extLst>
                </a:gridCol>
              </a:tblGrid>
              <a:tr h="353527">
                <a:tc>
                  <a:txBody>
                    <a:bodyPr/>
                    <a:lstStyle/>
                    <a:p>
                      <a:r>
                        <a:rPr lang="en-AU" dirty="0"/>
                        <a:t>CFU 2</a:t>
                      </a:r>
                    </a:p>
                  </a:txBody>
                  <a:tcPr/>
                </a:tc>
                <a:extLst>
                  <a:ext uri="{0D108BD9-81ED-4DB2-BD59-A6C34878D82A}">
                    <a16:rowId xmlns:a16="http://schemas.microsoft.com/office/drawing/2014/main" val="10000"/>
                  </a:ext>
                </a:extLst>
              </a:tr>
              <a:tr h="370840">
                <a:tc>
                  <a:txBody>
                    <a:bodyPr/>
                    <a:lstStyle/>
                    <a:p>
                      <a:r>
                        <a:rPr lang="en-AU" baseline="0"/>
                        <a:t>How does beta decay occur? </a:t>
                      </a:r>
                      <a:endParaRPr lang="en-AU" baseline="0" dirty="0"/>
                    </a:p>
                  </a:txBody>
                  <a:tcPr/>
                </a:tc>
                <a:extLst>
                  <a:ext uri="{0D108BD9-81ED-4DB2-BD59-A6C34878D82A}">
                    <a16:rowId xmlns:a16="http://schemas.microsoft.com/office/drawing/2014/main" val="10001"/>
                  </a:ext>
                </a:extLst>
              </a:tr>
            </a:tbl>
          </a:graphicData>
        </a:graphic>
      </p:graphicFrame>
      <p:pic>
        <p:nvPicPr>
          <p:cNvPr id="3" name="Picture 2"/>
          <p:cNvPicPr>
            <a:picLocks noChangeAspect="1"/>
          </p:cNvPicPr>
          <p:nvPr/>
        </p:nvPicPr>
        <p:blipFill rotWithShape="1">
          <a:blip r:embed="rId3"/>
          <a:srcRect r="21693"/>
          <a:stretch/>
        </p:blipFill>
        <p:spPr>
          <a:xfrm>
            <a:off x="787977" y="3564527"/>
            <a:ext cx="8016912" cy="2728035"/>
          </a:xfrm>
          <a:prstGeom prst="rect">
            <a:avLst/>
          </a:prstGeom>
        </p:spPr>
      </p:pic>
    </p:spTree>
    <p:extLst>
      <p:ext uri="{BB962C8B-B14F-4D97-AF65-F5344CB8AC3E}">
        <p14:creationId xmlns:p14="http://schemas.microsoft.com/office/powerpoint/2010/main" val="2607042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2429041"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a:t>Daily Review</a:t>
            </a:r>
            <a:endParaRPr lang="en-AU" sz="3200" dirty="0"/>
          </a:p>
        </p:txBody>
      </p:sp>
      <p:sp>
        <p:nvSpPr>
          <p:cNvPr id="2" name="TextBox 1"/>
          <p:cNvSpPr txBox="1"/>
          <p:nvPr/>
        </p:nvSpPr>
        <p:spPr>
          <a:xfrm>
            <a:off x="0" y="732983"/>
            <a:ext cx="10120108" cy="4832092"/>
          </a:xfrm>
          <a:prstGeom prst="rect">
            <a:avLst/>
          </a:prstGeom>
          <a:noFill/>
        </p:spPr>
        <p:txBody>
          <a:bodyPr wrap="square" rtlCol="0">
            <a:spAutoFit/>
          </a:bodyPr>
          <a:lstStyle/>
          <a:p>
            <a:r>
              <a:rPr lang="en-AU" sz="2800" b="1" dirty="0"/>
              <a:t>Stopping Radiation</a:t>
            </a:r>
          </a:p>
          <a:p>
            <a:r>
              <a:rPr lang="en-AU" sz="2800" dirty="0"/>
              <a:t>The three types of radiation can be stopped by different materials.</a:t>
            </a:r>
          </a:p>
          <a:p>
            <a:pPr marL="457200" indent="-457200">
              <a:buFont typeface="Arial" panose="020B0604020202020204" pitchFamily="34" charset="0"/>
              <a:buChar char="•"/>
            </a:pPr>
            <a:endParaRPr lang="en-AU" sz="2800" dirty="0"/>
          </a:p>
          <a:p>
            <a:pPr marL="457200" indent="-457200">
              <a:buFont typeface="Arial" panose="020B0604020202020204" pitchFamily="34" charset="0"/>
              <a:buChar char="•"/>
            </a:pPr>
            <a:endParaRPr lang="en-AU" sz="2800" dirty="0"/>
          </a:p>
          <a:p>
            <a:pPr marL="457200" indent="-457200">
              <a:buFont typeface="Arial" panose="020B0604020202020204" pitchFamily="34" charset="0"/>
              <a:buChar char="•"/>
            </a:pPr>
            <a:endParaRPr lang="en-AU" sz="2800" dirty="0"/>
          </a:p>
          <a:p>
            <a:pPr marL="457200" indent="-457200">
              <a:buFont typeface="Arial" panose="020B0604020202020204" pitchFamily="34" charset="0"/>
              <a:buChar char="•"/>
            </a:pPr>
            <a:endParaRPr lang="en-AU" sz="2800" dirty="0"/>
          </a:p>
          <a:p>
            <a:pPr marL="457200" indent="-457200">
              <a:buFont typeface="Arial" panose="020B0604020202020204" pitchFamily="34" charset="0"/>
              <a:buChar char="•"/>
            </a:pPr>
            <a:endParaRPr lang="en-AU" sz="2800" dirty="0"/>
          </a:p>
          <a:p>
            <a:pPr marL="457200" indent="-457200">
              <a:buFont typeface="Arial" panose="020B0604020202020204" pitchFamily="34" charset="0"/>
              <a:buChar char="•"/>
            </a:pPr>
            <a:endParaRPr lang="en-AU" sz="2800" dirty="0"/>
          </a:p>
          <a:p>
            <a:pPr marL="457200" indent="-457200">
              <a:buFont typeface="Arial" panose="020B0604020202020204" pitchFamily="34" charset="0"/>
              <a:buChar char="•"/>
            </a:pPr>
            <a:endParaRPr lang="en-AU" sz="2800" dirty="0"/>
          </a:p>
          <a:p>
            <a:r>
              <a:rPr lang="en-AU" sz="2800" dirty="0"/>
              <a:t>Think, Pair, Share: Why can alpha particles be stopped by paper, but beta particles cannot?</a:t>
            </a:r>
          </a:p>
        </p:txBody>
      </p:sp>
      <p:pic>
        <p:nvPicPr>
          <p:cNvPr id="3" name="Picture 2"/>
          <p:cNvPicPr>
            <a:picLocks noChangeAspect="1"/>
          </p:cNvPicPr>
          <p:nvPr/>
        </p:nvPicPr>
        <p:blipFill rotWithShape="1">
          <a:blip r:embed="rId3"/>
          <a:srcRect t="19880"/>
          <a:stretch/>
        </p:blipFill>
        <p:spPr>
          <a:xfrm>
            <a:off x="907095" y="1669192"/>
            <a:ext cx="6534150" cy="2777836"/>
          </a:xfrm>
          <a:prstGeom prst="rect">
            <a:avLst/>
          </a:prstGeom>
        </p:spPr>
      </p:pic>
    </p:spTree>
    <p:extLst>
      <p:ext uri="{BB962C8B-B14F-4D97-AF65-F5344CB8AC3E}">
        <p14:creationId xmlns:p14="http://schemas.microsoft.com/office/powerpoint/2010/main" val="22428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235200"/>
            <a:ext cx="9144000" cy="2387600"/>
          </a:xfrm>
          <a:ln w="38100">
            <a:solidFill>
              <a:schemeClr val="accent4"/>
            </a:solidFill>
          </a:ln>
        </p:spPr>
        <p:txBody>
          <a:bodyPr anchor="ctr"/>
          <a:lstStyle/>
          <a:p>
            <a:r>
              <a:rPr lang="en-AU" dirty="0"/>
              <a:t>Nuclear Fusion and Fission</a:t>
            </a:r>
            <a:br>
              <a:rPr lang="en-AU" dirty="0"/>
            </a:br>
            <a:r>
              <a:rPr lang="en-AU" sz="2800" dirty="0"/>
              <a:t>Year 9 Science</a:t>
            </a:r>
            <a:endParaRPr lang="en-AU" dirty="0"/>
          </a:p>
        </p:txBody>
      </p:sp>
    </p:spTree>
    <p:extLst>
      <p:ext uri="{BB962C8B-B14F-4D97-AF65-F5344CB8AC3E}">
        <p14:creationId xmlns:p14="http://schemas.microsoft.com/office/powerpoint/2010/main" val="3582847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3590904"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Learning Objectives</a:t>
            </a:r>
          </a:p>
        </p:txBody>
      </p:sp>
      <p:sp>
        <p:nvSpPr>
          <p:cNvPr id="9" name="TextBox 8"/>
          <p:cNvSpPr txBox="1"/>
          <p:nvPr/>
        </p:nvSpPr>
        <p:spPr>
          <a:xfrm>
            <a:off x="0" y="2623210"/>
            <a:ext cx="4498548"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Activate Prior Knowledge</a:t>
            </a:r>
          </a:p>
        </p:txBody>
      </p:sp>
      <p:graphicFrame>
        <p:nvGraphicFramePr>
          <p:cNvPr id="11" name="Table 10"/>
          <p:cNvGraphicFramePr>
            <a:graphicFrameLocks noGrp="1"/>
          </p:cNvGraphicFramePr>
          <p:nvPr>
            <p:extLst>
              <p:ext uri="{D42A27DB-BD31-4B8C-83A1-F6EECF244321}">
                <p14:modId xmlns:p14="http://schemas.microsoft.com/office/powerpoint/2010/main" val="3019746404"/>
              </p:ext>
            </p:extLst>
          </p:nvPr>
        </p:nvGraphicFramePr>
        <p:xfrm>
          <a:off x="9328245" y="244761"/>
          <a:ext cx="2605964" cy="1005840"/>
        </p:xfrm>
        <a:graphic>
          <a:graphicData uri="http://schemas.openxmlformats.org/drawingml/2006/table">
            <a:tbl>
              <a:tblPr firstRow="1" bandRow="1">
                <a:tableStyleId>{00A15C55-8517-42AA-B614-E9B94910E393}</a:tableStyleId>
              </a:tblPr>
              <a:tblGrid>
                <a:gridCol w="2605964">
                  <a:extLst>
                    <a:ext uri="{9D8B030D-6E8A-4147-A177-3AD203B41FA5}">
                      <a16:colId xmlns:a16="http://schemas.microsoft.com/office/drawing/2014/main" val="20000"/>
                    </a:ext>
                  </a:extLst>
                </a:gridCol>
              </a:tblGrid>
              <a:tr h="353527">
                <a:tc>
                  <a:txBody>
                    <a:bodyPr/>
                    <a:lstStyle/>
                    <a:p>
                      <a:r>
                        <a:rPr lang="en-AU" dirty="0"/>
                        <a:t>CFU</a:t>
                      </a:r>
                    </a:p>
                  </a:txBody>
                  <a:tcPr/>
                </a:tc>
                <a:extLst>
                  <a:ext uri="{0D108BD9-81ED-4DB2-BD59-A6C34878D82A}">
                    <a16:rowId xmlns:a16="http://schemas.microsoft.com/office/drawing/2014/main" val="10000"/>
                  </a:ext>
                </a:extLst>
              </a:tr>
              <a:tr h="370840">
                <a:tc>
                  <a:txBody>
                    <a:bodyPr/>
                    <a:lstStyle/>
                    <a:p>
                      <a:r>
                        <a:rPr lang="en-AU" dirty="0"/>
                        <a:t>What are we going to learn?</a:t>
                      </a:r>
                    </a:p>
                  </a:txBody>
                  <a:tcPr/>
                </a:tc>
                <a:extLst>
                  <a:ext uri="{0D108BD9-81ED-4DB2-BD59-A6C34878D82A}">
                    <a16:rowId xmlns:a16="http://schemas.microsoft.com/office/drawing/2014/main" val="10001"/>
                  </a:ext>
                </a:extLst>
              </a:tr>
            </a:tbl>
          </a:graphicData>
        </a:graphic>
      </p:graphicFrame>
      <p:sp>
        <p:nvSpPr>
          <p:cNvPr id="5" name="TextBox 4"/>
          <p:cNvSpPr txBox="1"/>
          <p:nvPr/>
        </p:nvSpPr>
        <p:spPr>
          <a:xfrm>
            <a:off x="0" y="732982"/>
            <a:ext cx="8283388" cy="1815882"/>
          </a:xfrm>
          <a:prstGeom prst="rect">
            <a:avLst/>
          </a:prstGeom>
          <a:noFill/>
        </p:spPr>
        <p:txBody>
          <a:bodyPr wrap="square" rtlCol="0">
            <a:spAutoFit/>
          </a:bodyPr>
          <a:lstStyle/>
          <a:p>
            <a:pPr marL="514350" indent="-514350">
              <a:buFont typeface="+mj-lt"/>
              <a:buAutoNum type="arabicPeriod"/>
            </a:pPr>
            <a:r>
              <a:rPr lang="en-AU" sz="2800" dirty="0"/>
              <a:t>Describe the processes of nuclear fusion and fission.</a:t>
            </a:r>
          </a:p>
          <a:p>
            <a:pPr marL="514350" indent="-514350">
              <a:buFont typeface="+mj-lt"/>
              <a:buAutoNum type="arabicPeriod"/>
            </a:pPr>
            <a:r>
              <a:rPr lang="en-AU" sz="2800" dirty="0"/>
              <a:t>Identify uses of nuclear fusion and fission.</a:t>
            </a:r>
          </a:p>
          <a:p>
            <a:pPr marL="514350" indent="-514350">
              <a:buFont typeface="+mj-lt"/>
              <a:buAutoNum type="arabicPeriod"/>
            </a:pPr>
            <a:r>
              <a:rPr lang="en-AU" sz="2800" dirty="0"/>
              <a:t>Describe the impacts of atomic bombs based on distance from detonation site.</a:t>
            </a:r>
          </a:p>
        </p:txBody>
      </p:sp>
      <p:sp>
        <p:nvSpPr>
          <p:cNvPr id="18" name="Rectangle 17"/>
          <p:cNvSpPr/>
          <p:nvPr/>
        </p:nvSpPr>
        <p:spPr>
          <a:xfrm>
            <a:off x="-1" y="3207985"/>
            <a:ext cx="6703360" cy="2246769"/>
          </a:xfrm>
          <a:prstGeom prst="rect">
            <a:avLst/>
          </a:prstGeom>
        </p:spPr>
        <p:txBody>
          <a:bodyPr wrap="square">
            <a:spAutoFit/>
          </a:bodyPr>
          <a:lstStyle/>
          <a:p>
            <a:r>
              <a:rPr lang="en-AU" sz="2800"/>
              <a:t>In World War II, atomic bombs were dropped on Hiroshima and Nagasaki in Japan.</a:t>
            </a:r>
            <a:endParaRPr lang="en-AU" sz="2800" dirty="0"/>
          </a:p>
          <a:p>
            <a:endParaRPr lang="en-AU" sz="2800" dirty="0"/>
          </a:p>
          <a:p>
            <a:r>
              <a:rPr lang="en-AU" sz="2800" dirty="0"/>
              <a:t>Think-pair-share: What </a:t>
            </a:r>
            <a:r>
              <a:rPr lang="en-AU" sz="2800"/>
              <a:t>are some short term and long term effects of these bombs?</a:t>
            </a:r>
            <a:endParaRPr lang="en-AU" sz="2800" dirty="0"/>
          </a:p>
        </p:txBody>
      </p:sp>
      <p:pic>
        <p:nvPicPr>
          <p:cNvPr id="3" name="Picture 2"/>
          <p:cNvPicPr>
            <a:picLocks noChangeAspect="1"/>
          </p:cNvPicPr>
          <p:nvPr/>
        </p:nvPicPr>
        <p:blipFill>
          <a:blip r:embed="rId3"/>
          <a:stretch>
            <a:fillRect/>
          </a:stretch>
        </p:blipFill>
        <p:spPr>
          <a:xfrm>
            <a:off x="6815521" y="3207985"/>
            <a:ext cx="5259989" cy="3509682"/>
          </a:xfrm>
          <a:prstGeom prst="rect">
            <a:avLst/>
          </a:prstGeom>
        </p:spPr>
      </p:pic>
      <p:pic>
        <p:nvPicPr>
          <p:cNvPr id="6" name="Picture 5"/>
          <p:cNvPicPr>
            <a:picLocks noChangeAspect="1"/>
          </p:cNvPicPr>
          <p:nvPr/>
        </p:nvPicPr>
        <p:blipFill>
          <a:blip r:embed="rId4"/>
          <a:stretch>
            <a:fillRect/>
          </a:stretch>
        </p:blipFill>
        <p:spPr>
          <a:xfrm>
            <a:off x="8821271" y="1263291"/>
            <a:ext cx="3254239" cy="2571146"/>
          </a:xfrm>
          <a:prstGeom prst="rect">
            <a:avLst/>
          </a:prstGeom>
        </p:spPr>
      </p:pic>
    </p:spTree>
    <p:extLst>
      <p:ext uri="{BB962C8B-B14F-4D97-AF65-F5344CB8AC3E}">
        <p14:creationId xmlns:p14="http://schemas.microsoft.com/office/powerpoint/2010/main" val="19810461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p:bldP spid="18"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4023093"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sp>
        <p:nvSpPr>
          <p:cNvPr id="2" name="TextBox 1"/>
          <p:cNvSpPr txBox="1"/>
          <p:nvPr/>
        </p:nvSpPr>
        <p:spPr>
          <a:xfrm>
            <a:off x="0" y="732983"/>
            <a:ext cx="9523072" cy="3539430"/>
          </a:xfrm>
          <a:prstGeom prst="rect">
            <a:avLst/>
          </a:prstGeom>
          <a:noFill/>
        </p:spPr>
        <p:txBody>
          <a:bodyPr wrap="square" rtlCol="0">
            <a:spAutoFit/>
          </a:bodyPr>
          <a:lstStyle/>
          <a:p>
            <a:r>
              <a:rPr lang="en-AU" sz="2800" b="1" dirty="0"/>
              <a:t>Nuclear Fusion</a:t>
            </a:r>
          </a:p>
          <a:p>
            <a:pPr marL="457200" indent="-457200">
              <a:buFont typeface="Arial" panose="020B0604020202020204" pitchFamily="34" charset="0"/>
              <a:buChar char="•"/>
            </a:pPr>
            <a:r>
              <a:rPr lang="en-AU" sz="2800" dirty="0"/>
              <a:t>Fusion reactions happen when two small nuclei fuse together.</a:t>
            </a:r>
          </a:p>
          <a:p>
            <a:pPr marL="457200" indent="-457200">
              <a:buFont typeface="Arial" panose="020B0604020202020204" pitchFamily="34" charset="0"/>
              <a:buChar char="•"/>
            </a:pPr>
            <a:r>
              <a:rPr lang="en-AU" sz="2800" dirty="0"/>
              <a:t>When the atoms fuse, a large amount of energy is released.</a:t>
            </a:r>
          </a:p>
          <a:p>
            <a:pPr marL="457200" indent="-457200">
              <a:buFont typeface="Arial" panose="020B0604020202020204" pitchFamily="34" charset="0"/>
              <a:buChar char="•"/>
            </a:pPr>
            <a:r>
              <a:rPr lang="en-AU" sz="2800" dirty="0"/>
              <a:t>For example, when deuterium (hydrogen-2) and tritium (hydrogen-3) fuse, they form a helium nucleus</a:t>
            </a:r>
            <a:br>
              <a:rPr lang="en-AU" sz="2800" dirty="0"/>
            </a:br>
            <a:r>
              <a:rPr lang="en-AU" sz="2800" dirty="0"/>
              <a:t>and a neutron, and release energy.</a:t>
            </a:r>
          </a:p>
          <a:p>
            <a:pPr marL="457200" indent="-457200">
              <a:buFont typeface="Arial" panose="020B0604020202020204" pitchFamily="34" charset="0"/>
              <a:buChar char="•"/>
            </a:pPr>
            <a:r>
              <a:rPr lang="en-AU" sz="2800" dirty="0"/>
              <a:t>Nuclear fusion reactions occur naturally in stars.</a:t>
            </a:r>
          </a:p>
        </p:txBody>
      </p:sp>
      <p:graphicFrame>
        <p:nvGraphicFramePr>
          <p:cNvPr id="10" name="Table 9"/>
          <p:cNvGraphicFramePr>
            <a:graphicFrameLocks noGrp="1"/>
          </p:cNvGraphicFramePr>
          <p:nvPr>
            <p:extLst>
              <p:ext uri="{D42A27DB-BD31-4B8C-83A1-F6EECF244321}">
                <p14:modId xmlns:p14="http://schemas.microsoft.com/office/powerpoint/2010/main" val="4051106241"/>
              </p:ext>
            </p:extLst>
          </p:nvPr>
        </p:nvGraphicFramePr>
        <p:xfrm>
          <a:off x="9523075" y="160203"/>
          <a:ext cx="2463077" cy="1005840"/>
        </p:xfrm>
        <a:graphic>
          <a:graphicData uri="http://schemas.openxmlformats.org/drawingml/2006/table">
            <a:tbl>
              <a:tblPr firstRow="1" bandRow="1">
                <a:tableStyleId>{00A15C55-8517-42AA-B614-E9B94910E393}</a:tableStyleId>
              </a:tblPr>
              <a:tblGrid>
                <a:gridCol w="2463077">
                  <a:extLst>
                    <a:ext uri="{9D8B030D-6E8A-4147-A177-3AD203B41FA5}">
                      <a16:colId xmlns:a16="http://schemas.microsoft.com/office/drawing/2014/main" val="20000"/>
                    </a:ext>
                  </a:extLst>
                </a:gridCol>
              </a:tblGrid>
              <a:tr h="353527">
                <a:tc>
                  <a:txBody>
                    <a:bodyPr/>
                    <a:lstStyle/>
                    <a:p>
                      <a:r>
                        <a:rPr lang="en-AU" dirty="0"/>
                        <a:t>CFU 1</a:t>
                      </a:r>
                    </a:p>
                  </a:txBody>
                  <a:tcPr/>
                </a:tc>
                <a:extLst>
                  <a:ext uri="{0D108BD9-81ED-4DB2-BD59-A6C34878D82A}">
                    <a16:rowId xmlns:a16="http://schemas.microsoft.com/office/drawing/2014/main" val="10000"/>
                  </a:ext>
                </a:extLst>
              </a:tr>
              <a:tr h="370840">
                <a:tc>
                  <a:txBody>
                    <a:bodyPr/>
                    <a:lstStyle/>
                    <a:p>
                      <a:r>
                        <a:rPr lang="en-AU" baseline="0"/>
                        <a:t>What happens during a nuclear fusion reaction?</a:t>
                      </a:r>
                      <a:endParaRPr lang="en-AU" dirty="0"/>
                    </a:p>
                  </a:txBody>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114117352"/>
              </p:ext>
            </p:extLst>
          </p:nvPr>
        </p:nvGraphicFramePr>
        <p:xfrm>
          <a:off x="9523072" y="1415023"/>
          <a:ext cx="2463077" cy="1005840"/>
        </p:xfrm>
        <a:graphic>
          <a:graphicData uri="http://schemas.openxmlformats.org/drawingml/2006/table">
            <a:tbl>
              <a:tblPr firstRow="1" bandRow="1">
                <a:tableStyleId>{00A15C55-8517-42AA-B614-E9B94910E393}</a:tableStyleId>
              </a:tblPr>
              <a:tblGrid>
                <a:gridCol w="2463077">
                  <a:extLst>
                    <a:ext uri="{9D8B030D-6E8A-4147-A177-3AD203B41FA5}">
                      <a16:colId xmlns:a16="http://schemas.microsoft.com/office/drawing/2014/main" val="20000"/>
                    </a:ext>
                  </a:extLst>
                </a:gridCol>
              </a:tblGrid>
              <a:tr h="353527">
                <a:tc>
                  <a:txBody>
                    <a:bodyPr/>
                    <a:lstStyle/>
                    <a:p>
                      <a:r>
                        <a:rPr lang="en-AU" dirty="0"/>
                        <a:t>CFU 2</a:t>
                      </a:r>
                    </a:p>
                  </a:txBody>
                  <a:tcPr/>
                </a:tc>
                <a:extLst>
                  <a:ext uri="{0D108BD9-81ED-4DB2-BD59-A6C34878D82A}">
                    <a16:rowId xmlns:a16="http://schemas.microsoft.com/office/drawing/2014/main" val="10000"/>
                  </a:ext>
                </a:extLst>
              </a:tr>
              <a:tr h="370840">
                <a:tc>
                  <a:txBody>
                    <a:bodyPr/>
                    <a:lstStyle/>
                    <a:p>
                      <a:r>
                        <a:rPr lang="en-AU" baseline="0"/>
                        <a:t>How is a helium nucleus formed by fusion?</a:t>
                      </a:r>
                      <a:endParaRPr lang="en-AU" dirty="0"/>
                    </a:p>
                  </a:txBody>
                  <a:tcPr/>
                </a:tc>
                <a:extLst>
                  <a:ext uri="{0D108BD9-81ED-4DB2-BD59-A6C34878D82A}">
                    <a16:rowId xmlns:a16="http://schemas.microsoft.com/office/drawing/2014/main"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4190020605"/>
              </p:ext>
            </p:extLst>
          </p:nvPr>
        </p:nvGraphicFramePr>
        <p:xfrm>
          <a:off x="6768941" y="164730"/>
          <a:ext cx="2605964" cy="741680"/>
        </p:xfrm>
        <a:graphic>
          <a:graphicData uri="http://schemas.openxmlformats.org/drawingml/2006/table">
            <a:tbl>
              <a:tblPr firstRow="1" bandRow="1">
                <a:tableStyleId>{F5AB1C69-6EDB-4FF4-983F-18BD219EF322}</a:tableStyleId>
              </a:tblPr>
              <a:tblGrid>
                <a:gridCol w="2605964">
                  <a:extLst>
                    <a:ext uri="{9D8B030D-6E8A-4147-A177-3AD203B41FA5}">
                      <a16:colId xmlns:a16="http://schemas.microsoft.com/office/drawing/2014/main" val="20000"/>
                    </a:ext>
                  </a:extLst>
                </a:gridCol>
              </a:tblGrid>
              <a:tr h="370840">
                <a:tc>
                  <a:txBody>
                    <a:bodyPr/>
                    <a:lstStyle/>
                    <a:p>
                      <a:r>
                        <a:rPr lang="en-AU" dirty="0"/>
                        <a:t>Vocabulary</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baseline="0" dirty="0"/>
                        <a:t>Nuclei: plural of nucleus</a:t>
                      </a:r>
                    </a:p>
                  </a:txBody>
                  <a:tcPr>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3" name="Picture 2"/>
          <p:cNvPicPr>
            <a:picLocks noChangeAspect="1"/>
          </p:cNvPicPr>
          <p:nvPr/>
        </p:nvPicPr>
        <p:blipFill rotWithShape="1">
          <a:blip r:embed="rId3"/>
          <a:srcRect r="53026"/>
          <a:stretch/>
        </p:blipFill>
        <p:spPr>
          <a:xfrm>
            <a:off x="7846359" y="2869973"/>
            <a:ext cx="4092725" cy="3719940"/>
          </a:xfrm>
          <a:prstGeom prst="rect">
            <a:avLst/>
          </a:prstGeom>
        </p:spPr>
      </p:pic>
      <p:pic>
        <p:nvPicPr>
          <p:cNvPr id="5" name="Picture 4"/>
          <p:cNvPicPr>
            <a:picLocks noChangeAspect="1"/>
          </p:cNvPicPr>
          <p:nvPr/>
        </p:nvPicPr>
        <p:blipFill>
          <a:blip r:embed="rId4"/>
          <a:stretch>
            <a:fillRect/>
          </a:stretch>
        </p:blipFill>
        <p:spPr>
          <a:xfrm>
            <a:off x="2568388" y="4411476"/>
            <a:ext cx="3326465" cy="2219392"/>
          </a:xfrm>
          <a:prstGeom prst="rect">
            <a:avLst/>
          </a:prstGeom>
        </p:spPr>
      </p:pic>
    </p:spTree>
    <p:extLst>
      <p:ext uri="{BB962C8B-B14F-4D97-AF65-F5344CB8AC3E}">
        <p14:creationId xmlns:p14="http://schemas.microsoft.com/office/powerpoint/2010/main" val="985872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4023093"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sp>
        <p:nvSpPr>
          <p:cNvPr id="2" name="TextBox 1"/>
          <p:cNvSpPr txBox="1"/>
          <p:nvPr/>
        </p:nvSpPr>
        <p:spPr>
          <a:xfrm>
            <a:off x="0" y="732983"/>
            <a:ext cx="9523072" cy="3970318"/>
          </a:xfrm>
          <a:prstGeom prst="rect">
            <a:avLst/>
          </a:prstGeom>
          <a:noFill/>
        </p:spPr>
        <p:txBody>
          <a:bodyPr wrap="square" rtlCol="0">
            <a:spAutoFit/>
          </a:bodyPr>
          <a:lstStyle/>
          <a:p>
            <a:r>
              <a:rPr lang="en-AU" sz="2800" b="1" dirty="0"/>
              <a:t>Nuclear Fusion</a:t>
            </a:r>
          </a:p>
          <a:p>
            <a:pPr marL="457200" indent="-457200">
              <a:buFont typeface="Arial" panose="020B0604020202020204" pitchFamily="34" charset="0"/>
              <a:buChar char="•"/>
            </a:pPr>
            <a:r>
              <a:rPr lang="en-AU" sz="2800" dirty="0"/>
              <a:t>Fusion reactions have been used in hydrogen bombs and nuclear weapons.</a:t>
            </a:r>
          </a:p>
          <a:p>
            <a:pPr marL="457200" indent="-457200">
              <a:buFont typeface="Arial" panose="020B0604020202020204" pitchFamily="34" charset="0"/>
              <a:buChar char="•"/>
            </a:pPr>
            <a:r>
              <a:rPr lang="en-AU" sz="2800" dirty="0"/>
              <a:t>Even though nuclear fusion reactions release a large amount of energy and no nuclear waste, they are not used to produce electricity.</a:t>
            </a:r>
          </a:p>
          <a:p>
            <a:pPr marL="457200" indent="-457200">
              <a:buFont typeface="Arial" panose="020B0604020202020204" pitchFamily="34" charset="0"/>
              <a:buChar char="•"/>
            </a:pPr>
            <a:r>
              <a:rPr lang="en-AU" sz="2800" dirty="0"/>
              <a:t>This is because large amounts of heat are released from these reactions and we have not developed the technology to contain them.</a:t>
            </a:r>
          </a:p>
        </p:txBody>
      </p:sp>
      <p:graphicFrame>
        <p:nvGraphicFramePr>
          <p:cNvPr id="10" name="Table 9"/>
          <p:cNvGraphicFramePr>
            <a:graphicFrameLocks noGrp="1"/>
          </p:cNvGraphicFramePr>
          <p:nvPr>
            <p:extLst>
              <p:ext uri="{D42A27DB-BD31-4B8C-83A1-F6EECF244321}">
                <p14:modId xmlns:p14="http://schemas.microsoft.com/office/powerpoint/2010/main" val="3125920911"/>
              </p:ext>
            </p:extLst>
          </p:nvPr>
        </p:nvGraphicFramePr>
        <p:xfrm>
          <a:off x="9523075" y="160203"/>
          <a:ext cx="2463077" cy="1280160"/>
        </p:xfrm>
        <a:graphic>
          <a:graphicData uri="http://schemas.openxmlformats.org/drawingml/2006/table">
            <a:tbl>
              <a:tblPr firstRow="1" bandRow="1">
                <a:tableStyleId>{00A15C55-8517-42AA-B614-E9B94910E393}</a:tableStyleId>
              </a:tblPr>
              <a:tblGrid>
                <a:gridCol w="2463077">
                  <a:extLst>
                    <a:ext uri="{9D8B030D-6E8A-4147-A177-3AD203B41FA5}">
                      <a16:colId xmlns:a16="http://schemas.microsoft.com/office/drawing/2014/main" val="20000"/>
                    </a:ext>
                  </a:extLst>
                </a:gridCol>
              </a:tblGrid>
              <a:tr h="353527">
                <a:tc>
                  <a:txBody>
                    <a:bodyPr/>
                    <a:lstStyle/>
                    <a:p>
                      <a:r>
                        <a:rPr lang="en-AU" dirty="0"/>
                        <a:t>CFU 1</a:t>
                      </a:r>
                    </a:p>
                  </a:txBody>
                  <a:tcPr/>
                </a:tc>
                <a:extLst>
                  <a:ext uri="{0D108BD9-81ED-4DB2-BD59-A6C34878D82A}">
                    <a16:rowId xmlns:a16="http://schemas.microsoft.com/office/drawing/2014/main" val="10000"/>
                  </a:ext>
                </a:extLst>
              </a:tr>
              <a:tr h="370840">
                <a:tc>
                  <a:txBody>
                    <a:bodyPr/>
                    <a:lstStyle/>
                    <a:p>
                      <a:r>
                        <a:rPr lang="en-AU" baseline="0"/>
                        <a:t>Why would nuclear fusion be a good source of electricity? </a:t>
                      </a:r>
                      <a:endParaRPr lang="en-AU" dirty="0"/>
                    </a:p>
                  </a:txBody>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862682299"/>
              </p:ext>
            </p:extLst>
          </p:nvPr>
        </p:nvGraphicFramePr>
        <p:xfrm>
          <a:off x="9523074" y="1646380"/>
          <a:ext cx="2463077" cy="1280160"/>
        </p:xfrm>
        <a:graphic>
          <a:graphicData uri="http://schemas.openxmlformats.org/drawingml/2006/table">
            <a:tbl>
              <a:tblPr firstRow="1" bandRow="1">
                <a:tableStyleId>{00A15C55-8517-42AA-B614-E9B94910E393}</a:tableStyleId>
              </a:tblPr>
              <a:tblGrid>
                <a:gridCol w="2463077">
                  <a:extLst>
                    <a:ext uri="{9D8B030D-6E8A-4147-A177-3AD203B41FA5}">
                      <a16:colId xmlns:a16="http://schemas.microsoft.com/office/drawing/2014/main" val="20000"/>
                    </a:ext>
                  </a:extLst>
                </a:gridCol>
              </a:tblGrid>
              <a:tr h="353527">
                <a:tc>
                  <a:txBody>
                    <a:bodyPr/>
                    <a:lstStyle/>
                    <a:p>
                      <a:r>
                        <a:rPr lang="en-AU" dirty="0"/>
                        <a:t>CFU 2</a:t>
                      </a:r>
                    </a:p>
                  </a:txBody>
                  <a:tcPr/>
                </a:tc>
                <a:extLst>
                  <a:ext uri="{0D108BD9-81ED-4DB2-BD59-A6C34878D82A}">
                    <a16:rowId xmlns:a16="http://schemas.microsoft.com/office/drawing/2014/main" val="10000"/>
                  </a:ext>
                </a:extLst>
              </a:tr>
              <a:tr h="370840">
                <a:tc>
                  <a:txBody>
                    <a:bodyPr/>
                    <a:lstStyle/>
                    <a:p>
                      <a:r>
                        <a:rPr lang="en-AU" baseline="0"/>
                        <a:t>Why are nuclear fusion reactions not used for electicity production?</a:t>
                      </a:r>
                      <a:endParaRPr lang="en-AU" dirty="0"/>
                    </a:p>
                  </a:txBody>
                  <a:tcPr/>
                </a:tc>
                <a:extLst>
                  <a:ext uri="{0D108BD9-81ED-4DB2-BD59-A6C34878D82A}">
                    <a16:rowId xmlns:a16="http://schemas.microsoft.com/office/drawing/2014/main"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4190020605"/>
              </p:ext>
            </p:extLst>
          </p:nvPr>
        </p:nvGraphicFramePr>
        <p:xfrm>
          <a:off x="6768941" y="164730"/>
          <a:ext cx="2605964" cy="741680"/>
        </p:xfrm>
        <a:graphic>
          <a:graphicData uri="http://schemas.openxmlformats.org/drawingml/2006/table">
            <a:tbl>
              <a:tblPr firstRow="1" bandRow="1">
                <a:tableStyleId>{F5AB1C69-6EDB-4FF4-983F-18BD219EF322}</a:tableStyleId>
              </a:tblPr>
              <a:tblGrid>
                <a:gridCol w="2605964">
                  <a:extLst>
                    <a:ext uri="{9D8B030D-6E8A-4147-A177-3AD203B41FA5}">
                      <a16:colId xmlns:a16="http://schemas.microsoft.com/office/drawing/2014/main" val="20000"/>
                    </a:ext>
                  </a:extLst>
                </a:gridCol>
              </a:tblGrid>
              <a:tr h="370840">
                <a:tc>
                  <a:txBody>
                    <a:bodyPr/>
                    <a:lstStyle/>
                    <a:p>
                      <a:r>
                        <a:rPr lang="en-AU" dirty="0"/>
                        <a:t>Vocabulary</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baseline="0" dirty="0"/>
                        <a:t>Nuclei: plural of nucleus</a:t>
                      </a:r>
                    </a:p>
                  </a:txBody>
                  <a:tcPr>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5" name="Picture 4"/>
          <p:cNvPicPr>
            <a:picLocks noChangeAspect="1"/>
          </p:cNvPicPr>
          <p:nvPr/>
        </p:nvPicPr>
        <p:blipFill>
          <a:blip r:embed="rId3"/>
          <a:stretch>
            <a:fillRect/>
          </a:stretch>
        </p:blipFill>
        <p:spPr>
          <a:xfrm>
            <a:off x="8659684" y="4398029"/>
            <a:ext cx="3326465" cy="2219392"/>
          </a:xfrm>
          <a:prstGeom prst="rect">
            <a:avLst/>
          </a:prstGeom>
        </p:spPr>
      </p:pic>
    </p:spTree>
    <p:extLst>
      <p:ext uri="{BB962C8B-B14F-4D97-AF65-F5344CB8AC3E}">
        <p14:creationId xmlns:p14="http://schemas.microsoft.com/office/powerpoint/2010/main" val="67261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53719</TotalTime>
  <Words>1564</Words>
  <Application>Microsoft Office PowerPoint</Application>
  <PresentationFormat>Widescreen</PresentationFormat>
  <Paragraphs>228</Paragraphs>
  <Slides>21</Slides>
  <Notes>17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Nuclear Fusion and Fission Year 9 Science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Science</dc:title>
  <dc:creator>Microsoft account</dc:creator>
  <cp:lastModifiedBy>Nathan Axtens</cp:lastModifiedBy>
  <cp:revision>921</cp:revision>
  <cp:lastPrinted>2019-08-14T00:04:28Z</cp:lastPrinted>
  <dcterms:created xsi:type="dcterms:W3CDTF">2017-01-28T08:32:28Z</dcterms:created>
  <dcterms:modified xsi:type="dcterms:W3CDTF">2020-12-08T05:37:50Z</dcterms:modified>
</cp:coreProperties>
</file>